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1" r:id="rId6"/>
    <p:sldId id="260" r:id="rId7"/>
    <p:sldId id="271" r:id="rId8"/>
    <p:sldId id="272" r:id="rId9"/>
    <p:sldId id="273" r:id="rId10"/>
    <p:sldId id="275" r:id="rId11"/>
    <p:sldId id="274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69" r:id="rId20"/>
    <p:sldId id="267" r:id="rId21"/>
    <p:sldId id="257" r:id="rId22"/>
    <p:sldId id="258" r:id="rId23"/>
    <p:sldId id="259" r:id="rId24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9" autoAdjust="0"/>
    <p:restoredTop sz="77958"/>
  </p:normalViewPr>
  <p:slideViewPr>
    <p:cSldViewPr snapToGrid="0" snapToObjects="1" showGuides="1">
      <p:cViewPr varScale="1">
        <p:scale>
          <a:sx n="138" d="100"/>
          <a:sy n="138" d="100"/>
        </p:scale>
        <p:origin x="46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19.06.24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19/06/2024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522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55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09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090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764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47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625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981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0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857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40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9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952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013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08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43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385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graph of 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446BD6ED-BD4D-743C-EBA8-DD9AADE194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199" t="1717" r="20273" b="2930"/>
          <a:stretch/>
        </p:blipFill>
        <p:spPr>
          <a:xfrm>
            <a:off x="1450714" y="83128"/>
            <a:ext cx="2806237" cy="3261734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3820" y="675121"/>
            <a:ext cx="4110180" cy="2338387"/>
          </a:xfrm>
        </p:spPr>
        <p:txBody>
          <a:bodyPr>
            <a:normAutofit/>
          </a:bodyPr>
          <a:lstStyle/>
          <a:p>
            <a:r>
              <a:rPr lang="fr-FR" dirty="0"/>
              <a:t>Low-Rank </a:t>
            </a:r>
            <a:r>
              <a:rPr lang="fr-FR" dirty="0" err="1"/>
              <a:t>Augmented</a:t>
            </a:r>
            <a:r>
              <a:rPr lang="fr-FR" dirty="0"/>
              <a:t> </a:t>
            </a:r>
            <a:r>
              <a:rPr lang="fr-FR" dirty="0" err="1"/>
              <a:t>Lagrangian</a:t>
            </a:r>
            <a:r>
              <a:rPr lang="fr-FR" dirty="0"/>
              <a:t> Methods for Large-</a:t>
            </a:r>
            <a:r>
              <a:rPr lang="fr-FR" dirty="0" err="1"/>
              <a:t>Scale</a:t>
            </a:r>
            <a:r>
              <a:rPr lang="fr-FR" dirty="0"/>
              <a:t> SDP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1" y="3344862"/>
            <a:ext cx="2290619" cy="1568450"/>
          </a:xfrm>
        </p:spPr>
        <p:txBody>
          <a:bodyPr/>
          <a:lstStyle/>
          <a:p>
            <a:r>
              <a:rPr lang="fr-FR" dirty="0"/>
              <a:t>An </a:t>
            </a:r>
            <a:r>
              <a:rPr lang="fr-FR" dirty="0" err="1"/>
              <a:t>implementation</a:t>
            </a:r>
            <a:r>
              <a:rPr lang="fr-FR" dirty="0"/>
              <a:t> of the </a:t>
            </a:r>
            <a:r>
              <a:rPr lang="fr-FR" dirty="0" err="1"/>
              <a:t>HALLaR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in Python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40073" y="4487864"/>
            <a:ext cx="1403927" cy="460375"/>
          </a:xfrm>
        </p:spPr>
        <p:txBody>
          <a:bodyPr/>
          <a:lstStyle/>
          <a:p>
            <a:pPr algn="l"/>
            <a:r>
              <a:rPr lang="fr-FR" dirty="0"/>
              <a:t>Edvin Dannäs</a:t>
            </a:r>
          </a:p>
          <a:p>
            <a:pPr algn="l"/>
            <a:r>
              <a:rPr lang="fr-FR" dirty="0"/>
              <a:t>20/6-2024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École Polytechnique Fédérale de Lausanne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53" y="239171"/>
            <a:ext cx="5320434" cy="1072753"/>
          </a:xfrm>
        </p:spPr>
        <p:txBody>
          <a:bodyPr/>
          <a:lstStyle/>
          <a:p>
            <a:r>
              <a:rPr lang="fr-FR" dirty="0" err="1"/>
              <a:t>Implementation</a:t>
            </a:r>
            <a:r>
              <a:rPr lang="fr-FR" dirty="0"/>
              <a:t> (Python)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>
                <a:solidFill>
                  <a:schemeClr val="bg2"/>
                </a:solidFill>
              </a:rPr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/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350" dirty="0"/>
                  <a:t>A </a:t>
                </a:r>
                <a:r>
                  <a:rPr lang="sv-SE" sz="1350" dirty="0" err="1"/>
                  <a:t>function</a:t>
                </a:r>
                <a:r>
                  <a:rPr lang="sv-SE" sz="1350" dirty="0"/>
                  <a:t> </a:t>
                </a:r>
                <a:r>
                  <a:rPr lang="sv-SE" sz="1350" dirty="0">
                    <a:latin typeface="Rod" panose="020F0502020204030204" pitchFamily="34" charset="0"/>
                    <a:cs typeface="Rod" panose="020F0502020204030204" pitchFamily="34" charset="0"/>
                  </a:rPr>
                  <a:t>hallar() </a:t>
                </a:r>
                <a:r>
                  <a:rPr lang="sv-SE" sz="1350" dirty="0" err="1"/>
                  <a:t>based</a:t>
                </a:r>
                <a:r>
                  <a:rPr lang="sv-SE" sz="1350" dirty="0"/>
                  <a:t> on </a:t>
                </a:r>
                <a:r>
                  <a:rPr lang="sv-SE" sz="135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numpy</a:t>
                </a:r>
                <a:r>
                  <a:rPr lang="sv-SE" sz="1350" dirty="0"/>
                  <a:t> and </a:t>
                </a:r>
                <a:r>
                  <a:rPr lang="sv-SE" sz="135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scipy</a:t>
                </a:r>
                <a:endParaRPr lang="sv-SE" sz="1350" dirty="0">
                  <a:latin typeface="Rod" panose="02030509050101010101" pitchFamily="49" charset="-79"/>
                  <a:cs typeface="Rod" panose="02030509050101010101" pitchFamily="49" charset="-79"/>
                </a:endParaRPr>
              </a:p>
              <a:p>
                <a:r>
                  <a:rPr lang="sv-SE" sz="1350" dirty="0" err="1">
                    <a:latin typeface="+mn-lt"/>
                    <a:cs typeface="Rod" panose="02030509050101010101" pitchFamily="49" charset="-79"/>
                  </a:rPr>
                  <a:t>Structure</a:t>
                </a:r>
                <a:r>
                  <a:rPr lang="sv-SE" sz="1350" dirty="0">
                    <a:latin typeface="+mn-lt"/>
                    <a:cs typeface="Rod" panose="02030509050101010101" pitchFamily="49" charset="-79"/>
                  </a:rPr>
                  <a:t>: </a:t>
                </a:r>
              </a:p>
              <a:p>
                <a:pPr marL="0" indent="0">
                  <a:buNone/>
                </a:pP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 err="1">
                    <a:latin typeface="+mn-lt"/>
                    <a:cs typeface="Rod" panose="02030509050101010101" pitchFamily="49" charset="-79"/>
                  </a:rPr>
                  <a:t>Initialize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</m:ctrlPr>
                      </m:sSubPr>
                      <m:e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𝑈</m:t>
                        </m:r>
                      </m:e>
                      <m:sub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</m:ctrlPr>
                      </m:sSubPr>
                      <m:e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𝑝</m:t>
                        </m:r>
                      </m:e>
                      <m:sub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and iteration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counter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from on input</a:t>
                </a:r>
              </a:p>
              <a:p>
                <a:pPr marL="342900" lvl="1" indent="0">
                  <a:buNone/>
                </a:pP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 err="1">
                    <a:latin typeface="+mn-lt"/>
                    <a:cs typeface="Rod" panose="02030509050101010101" pitchFamily="49" charset="-79"/>
                  </a:rPr>
                  <a:t>Minimize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LR-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lagrangian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with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</m:ctrlPr>
                      </m:sSubPr>
                      <m:e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𝑝</m:t>
                        </m:r>
                      </m:e>
                      <m:sub>
                        <m:r>
                          <a:rPr lang="sv-SE" sz="1200" b="0" i="1" smtClean="0">
                            <a:latin typeface="Cambria Math" panose="02040503050406030204" pitchFamily="18" charset="0"/>
                            <a:cs typeface="Rod" panose="02030509050101010101" pitchFamily="49" charset="-79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using </a:t>
                </a:r>
                <a:r>
                  <a:rPr lang="sv-SE" sz="12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s</a:t>
                </a:r>
                <a:r>
                  <a:rPr lang="sv-SE" sz="1200" b="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cipy.optimize.minimize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and the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solver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>
                    <a:latin typeface="Rod" panose="02030509050101010101" pitchFamily="49" charset="-79"/>
                    <a:cs typeface="Rod" panose="02030509050101010101" pitchFamily="49" charset="-79"/>
                  </a:rPr>
                  <a:t>trust-</a:t>
                </a:r>
                <a:r>
                  <a:rPr lang="sv-SE" sz="12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constr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, a ”trust region”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method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,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enforcing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constraints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. 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Trace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constraint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managed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with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con</a:t>
                </a:r>
                <a:r>
                  <a:rPr lang="sv-SE" sz="1200" dirty="0">
                    <a:latin typeface="Rod" panose="02030509050101010101" pitchFamily="49" charset="-79"/>
                    <a:cs typeface="Rod" panose="02030509050101010101" pitchFamily="49" charset="-79"/>
                  </a:rPr>
                  <a:t>()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, and PSD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constraint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already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satisfied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in the LR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formulation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. </a:t>
                </a:r>
              </a:p>
              <a:p>
                <a:pPr marL="342900" lvl="1" indent="0">
                  <a:buNone/>
                </a:pP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>
                    <a:latin typeface="+mn-lt"/>
                    <a:cs typeface="Rod" panose="02030509050101010101" pitchFamily="49" charset="-79"/>
                  </a:rPr>
                  <a:t>Check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constraints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.</a:t>
                </a:r>
              </a:p>
              <a:p>
                <a:pPr marL="342900" lvl="1" indent="0">
                  <a:buNone/>
                </a:pP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 err="1">
                    <a:latin typeface="+mn-lt"/>
                    <a:cs typeface="Rod" panose="02030509050101010101" pitchFamily="49" charset="-79"/>
                  </a:rPr>
                  <a:t>Update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Lagrangian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multiplier</a:t>
                </a:r>
                <a:endParaRPr lang="sv-SE" sz="1200" b="0" dirty="0">
                  <a:latin typeface="+mn-lt"/>
                  <a:cs typeface="Rod" panose="02030509050101010101" pitchFamily="49" charset="-79"/>
                </a:endParaRPr>
              </a:p>
              <a:p>
                <a:pPr marL="342900" lvl="1" indent="0">
                  <a:buNone/>
                </a:pPr>
                <a:endParaRPr lang="sv-SE" sz="1200" b="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>
                    <a:latin typeface="+mn-lt"/>
                    <a:cs typeface="Rod" panose="02030509050101010101" pitchFamily="49" charset="-79"/>
                  </a:rPr>
                  <a:t>”</a:t>
                </a:r>
                <a:r>
                  <a:rPr lang="sv-SE" sz="1200" b="1" dirty="0" err="1">
                    <a:latin typeface="+mn-lt"/>
                    <a:cs typeface="Rod" panose="02030509050101010101" pitchFamily="49" charset="-79"/>
                  </a:rPr>
                  <a:t>Safety</a:t>
                </a:r>
                <a:r>
                  <a:rPr lang="sv-SE" sz="1200" b="1" dirty="0">
                    <a:latin typeface="+mn-lt"/>
                    <a:cs typeface="Rod" panose="02030509050101010101" pitchFamily="49" charset="-79"/>
                  </a:rPr>
                  <a:t> break”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, max iterations. </a:t>
                </a:r>
              </a:p>
              <a:p>
                <a:pPr marL="342900" lvl="1" indent="0">
                  <a:buNone/>
                </a:pP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b="1" dirty="0" err="1">
                    <a:latin typeface="+mn-lt"/>
                    <a:cs typeface="Rod" panose="02030509050101010101" pitchFamily="49" charset="-79"/>
                  </a:rPr>
                  <a:t>Return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current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iterates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and optimal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value</a:t>
                </a:r>
                <a:endParaRPr lang="sv-SE" sz="1200" b="0" dirty="0">
                  <a:latin typeface="+mn-lt"/>
                  <a:cs typeface="Rod" panose="02030509050101010101" pitchFamily="49" charset="-79"/>
                </a:endParaRPr>
              </a:p>
            </p:txBody>
          </p:sp>
        </mc:Choice>
        <mc:Fallback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  <a:blipFill>
                <a:blip r:embed="rId3"/>
                <a:stretch>
                  <a:fillRect t="-9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02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53" y="239171"/>
            <a:ext cx="5320434" cy="1072753"/>
          </a:xfrm>
        </p:spPr>
        <p:txBody>
          <a:bodyPr/>
          <a:lstStyle/>
          <a:p>
            <a:r>
              <a:rPr lang="fr-FR" dirty="0"/>
              <a:t>Performance Evaluation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>
                <a:solidFill>
                  <a:schemeClr val="bg2"/>
                </a:solidFill>
              </a:rPr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/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400" b="0" dirty="0">
                    <a:latin typeface="+mn-lt"/>
                    <a:cs typeface="Rod" panose="02030509050101010101" pitchFamily="49" charset="-79"/>
                  </a:rPr>
                  <a:t>Sample problem – </a:t>
                </a:r>
                <a:r>
                  <a:rPr lang="sv-SE" sz="1400" b="0" i="1" dirty="0">
                    <a:latin typeface="+mn-lt"/>
                    <a:cs typeface="Rod" panose="02030509050101010101" pitchFamily="49" charset="-79"/>
                  </a:rPr>
                  <a:t>maximum </a:t>
                </a:r>
                <a:r>
                  <a:rPr lang="sv-SE" sz="1400" b="0" i="1" dirty="0" err="1">
                    <a:latin typeface="+mn-lt"/>
                    <a:cs typeface="Rod" panose="02030509050101010101" pitchFamily="49" charset="-79"/>
                  </a:rPr>
                  <a:t>stable</a:t>
                </a:r>
                <a:r>
                  <a:rPr lang="sv-SE" sz="1400" b="0" i="1" dirty="0">
                    <a:latin typeface="+mn-lt"/>
                    <a:cs typeface="Rod" panose="02030509050101010101" pitchFamily="49" charset="-79"/>
                  </a:rPr>
                  <a:t> set</a:t>
                </a:r>
              </a:p>
              <a:p>
                <a:endParaRPr lang="sv-SE" sz="1350" i="1" dirty="0">
                  <a:latin typeface="+mn-lt"/>
                  <a:cs typeface="Rod" panose="02030509050101010101" pitchFamily="49" charset="-79"/>
                </a:endParaRPr>
              </a:p>
              <a:p>
                <a:endParaRPr lang="sv-SE" sz="1350" b="0" i="1" dirty="0">
                  <a:latin typeface="+mn-lt"/>
                  <a:cs typeface="Rod" panose="02030509050101010101" pitchFamily="49" charset="-79"/>
                </a:endParaRPr>
              </a:p>
              <a:p>
                <a:endParaRPr lang="sv-SE" sz="1350" b="0" i="1" dirty="0">
                  <a:latin typeface="+mn-lt"/>
                  <a:cs typeface="Rod" panose="02030509050101010101" pitchFamily="49" charset="-79"/>
                </a:endParaRPr>
              </a:p>
              <a:p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It has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been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demonstrated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that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the solution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matches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the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stable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set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number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exactly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for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perfect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graphs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. [5]</a:t>
                </a:r>
              </a:p>
              <a:p>
                <a:r>
                  <a:rPr lang="sv-SE" sz="12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NetworkX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used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for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managing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graphs</a:t>
                </a: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Three 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graphs</a:t>
                </a:r>
                <a:r>
                  <a:rPr lang="sv-SE" sz="1200" b="0" dirty="0">
                    <a:latin typeface="+mn-lt"/>
                    <a:cs typeface="Rod" panose="02030509050101010101" pitchFamily="49" charset="-79"/>
                  </a:rPr>
                  <a:t>:</a:t>
                </a:r>
              </a:p>
              <a:p>
                <a:pPr lvl="1"/>
                <a:r>
                  <a:rPr lang="sv-SE" sz="1000" i="1" dirty="0">
                    <a:latin typeface="+mn-lt"/>
                    <a:cs typeface="Rod" panose="02030509050101010101" pitchFamily="49" charset="-79"/>
                  </a:rPr>
                  <a:t>Small1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: (100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nodes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, 200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edges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)</a:t>
                </a:r>
              </a:p>
              <a:p>
                <a:pPr lvl="1"/>
                <a:r>
                  <a:rPr lang="sv-SE" sz="1000" b="0" i="1" dirty="0">
                    <a:latin typeface="+mn-lt"/>
                    <a:cs typeface="Rod" panose="02030509050101010101" pitchFamily="49" charset="-79"/>
                  </a:rPr>
                  <a:t>Small2</a:t>
                </a:r>
                <a:r>
                  <a:rPr lang="sv-SE" sz="1000" b="0" dirty="0">
                    <a:latin typeface="+mn-lt"/>
                    <a:cs typeface="Rod" panose="02030509050101010101" pitchFamily="49" charset="-79"/>
                  </a:rPr>
                  <a:t>: (250 </a:t>
                </a:r>
                <a:r>
                  <a:rPr lang="sv-SE" sz="1000" b="0" dirty="0" err="1">
                    <a:latin typeface="+mn-lt"/>
                    <a:cs typeface="Rod" panose="02030509050101010101" pitchFamily="49" charset="-79"/>
                  </a:rPr>
                  <a:t>nodes</a:t>
                </a:r>
                <a:r>
                  <a:rPr lang="sv-SE" sz="1000" b="0" dirty="0">
                    <a:latin typeface="+mn-lt"/>
                    <a:cs typeface="Rod" panose="02030509050101010101" pitchFamily="49" charset="-79"/>
                  </a:rPr>
                  <a:t>, 500 </a:t>
                </a:r>
                <a:r>
                  <a:rPr lang="sv-SE" sz="1000" b="0" dirty="0" err="1">
                    <a:latin typeface="+mn-lt"/>
                    <a:cs typeface="Rod" panose="02030509050101010101" pitchFamily="49" charset="-79"/>
                  </a:rPr>
                  <a:t>edges</a:t>
                </a:r>
                <a:r>
                  <a:rPr lang="sv-SE" sz="1000" b="0" dirty="0">
                    <a:latin typeface="+mn-lt"/>
                    <a:cs typeface="Rod" panose="02030509050101010101" pitchFamily="49" charset="-79"/>
                  </a:rPr>
                  <a:t>)</a:t>
                </a:r>
              </a:p>
              <a:p>
                <a:pPr lvl="1"/>
                <a:r>
                  <a:rPr lang="sv-SE" sz="1000" i="1" dirty="0">
                    <a:latin typeface="+mn-lt"/>
                    <a:cs typeface="Rod" panose="02030509050101010101" pitchFamily="49" charset="-79"/>
                  </a:rPr>
                  <a:t>Mid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: (500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nodes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, 1000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edges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)</a:t>
                </a:r>
              </a:p>
              <a:p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Evaluation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</a:t>
                </a:r>
                <a:r>
                  <a:rPr lang="sv-SE" sz="1200" b="0" dirty="0" err="1">
                    <a:latin typeface="+mn-lt"/>
                    <a:cs typeface="Rod" panose="02030509050101010101" pitchFamily="49" charset="-79"/>
                  </a:rPr>
                  <a:t>etri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: </a:t>
                </a:r>
              </a:p>
              <a:p>
                <a:pPr lvl="1"/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objective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function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value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,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constraint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value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, # iterations,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computation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time</a:t>
                </a:r>
                <a:endParaRPr lang="sv-SE" sz="10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Compared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to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built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in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function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in </a:t>
                </a:r>
                <a:r>
                  <a:rPr lang="sv-SE" sz="10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NetworkX</a:t>
                </a:r>
                <a:r>
                  <a:rPr lang="sv-SE" sz="1000" dirty="0">
                    <a:latin typeface="Rod" panose="02030509050101010101" pitchFamily="49" charset="-79"/>
                    <a:cs typeface="Rod" panose="02030509050101010101" pitchFamily="49" charset="-79"/>
                  </a:rPr>
                  <a:t> 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for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approximating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MSS. A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subgraph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excluding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algorithm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based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on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theory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000" dirty="0" err="1">
                    <a:latin typeface="+mn-lt"/>
                    <a:cs typeface="Rod" panose="02030509050101010101" pitchFamily="49" charset="-79"/>
                  </a:rPr>
                  <a:t>presented</a:t>
                </a:r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in [6]</a:t>
                </a:r>
              </a:p>
              <a:p>
                <a:pPr lvl="1"/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Test different </a:t>
                </a:r>
                <a14:m>
                  <m:oMath xmlns:m="http://schemas.openxmlformats.org/officeDocument/2006/math">
                    <m:r>
                      <a:rPr lang="sv-SE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d" panose="02030509050101010101" pitchFamily="49" charset="-79"/>
                      </a:rPr>
                      <m:t>𝛽</m:t>
                    </m:r>
                  </m:oMath>
                </a14:m>
                <a:r>
                  <a:rPr lang="sv-SE" sz="1000" dirty="0">
                    <a:latin typeface="+mn-lt"/>
                    <a:cs typeface="Rod" panose="02030509050101010101" pitchFamily="49" charset="-79"/>
                  </a:rPr>
                  <a:t> and rank</a:t>
                </a:r>
              </a:p>
              <a:p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Run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on Apple M2 Pro chip,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with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16 GB RAM and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macOS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Sonoma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14.2.1.</a:t>
                </a:r>
              </a:p>
            </p:txBody>
          </p:sp>
        </mc:Choice>
        <mc:Fallback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  <a:blipFill>
                <a:blip r:embed="rId3"/>
                <a:stretch>
                  <a:fillRect t="-9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BD2D0F-755B-C5BB-338D-A26CCC507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013" y="1404800"/>
            <a:ext cx="4131071" cy="317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A9809-62F8-A1EA-9283-04A010E67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900" y="1851063"/>
            <a:ext cx="1010165" cy="205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D32FC-A3A2-FEDA-E1A4-7047A65CAE6B}"/>
              </a:ext>
            </a:extLst>
          </p:cNvPr>
          <p:cNvSpPr txBox="1"/>
          <p:nvPr/>
        </p:nvSpPr>
        <p:spPr>
          <a:xfrm>
            <a:off x="1262970" y="1821815"/>
            <a:ext cx="5096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</a:t>
            </a:r>
            <a:r>
              <a:rPr lang="en-SE" sz="1200" dirty="0"/>
              <a:t>ith		  and </a:t>
            </a:r>
            <a:r>
              <a:rPr lang="en-SE" sz="1200" i="1" dirty="0"/>
              <a:t>E</a:t>
            </a:r>
            <a:r>
              <a:rPr lang="en-SE" sz="1200" dirty="0"/>
              <a:t> the list of edges, and </a:t>
            </a:r>
            <a:r>
              <a:rPr lang="en-SE" sz="1200" i="1" dirty="0"/>
              <a:t>n</a:t>
            </a:r>
            <a:r>
              <a:rPr lang="en-SE" sz="1200" dirty="0"/>
              <a:t> the number of nodes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358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0ADC9092-B8AD-9448-9690-13D94442A1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496244" y="19772"/>
                <a:ext cx="5320434" cy="10727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fr-FR" dirty="0"/>
                  <a:t>-</a:t>
                </a:r>
                <a:r>
                  <a:rPr lang="fr-FR" dirty="0" err="1"/>
                  <a:t>selection</a:t>
                </a:r>
                <a:endParaRPr lang="fr-FR" dirty="0"/>
              </a:p>
            </p:txBody>
          </p:sp>
        </mc:Choice>
        <mc:Fallback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0ADC9092-B8AD-9448-9690-13D94442A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96244" y="19772"/>
                <a:ext cx="5320434" cy="1072753"/>
              </a:xfrm>
              <a:blipFill>
                <a:blip r:embed="rId3"/>
                <a:stretch>
                  <a:fillRect l="-238" t="-152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5699125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sz="1200" dirty="0">
              <a:latin typeface="+mn-lt"/>
              <a:cs typeface="Rod" panose="02030509050101010101" pitchFamily="49" charset="-79"/>
            </a:endParaRPr>
          </a:p>
        </p:txBody>
      </p:sp>
      <p:pic>
        <p:nvPicPr>
          <p:cNvPr id="15" name="Picture 14" descr="A collage of graphs&#10;&#10;Description automatically generated">
            <a:extLst>
              <a:ext uri="{FF2B5EF4-FFF2-40B4-BE49-F238E27FC236}">
                <a16:creationId xmlns:a16="http://schemas.microsoft.com/office/drawing/2014/main" id="{AC1027AB-4C75-C78C-918F-3FDE267BA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6148"/>
            <a:ext cx="7772400" cy="450088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C193AA4-CC28-3DF8-458F-9D3102F6A567}"/>
              </a:ext>
            </a:extLst>
          </p:cNvPr>
          <p:cNvSpPr/>
          <p:nvPr/>
        </p:nvSpPr>
        <p:spPr>
          <a:xfrm>
            <a:off x="3999345" y="1570850"/>
            <a:ext cx="1274619" cy="3369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67A38A-618A-EEA6-217A-19C2D5EF0CF5}"/>
              </a:ext>
            </a:extLst>
          </p:cNvPr>
          <p:cNvSpPr/>
          <p:nvPr/>
        </p:nvSpPr>
        <p:spPr>
          <a:xfrm>
            <a:off x="3999345" y="2977010"/>
            <a:ext cx="1274619" cy="33692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9EA716-5C46-CFAD-D028-46980699660D}"/>
              </a:ext>
            </a:extLst>
          </p:cNvPr>
          <p:cNvSpPr/>
          <p:nvPr/>
        </p:nvSpPr>
        <p:spPr>
          <a:xfrm>
            <a:off x="7183581" y="4378037"/>
            <a:ext cx="1274619" cy="34174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160" y="19772"/>
            <a:ext cx="5320434" cy="1072753"/>
          </a:xfrm>
        </p:spPr>
        <p:txBody>
          <a:bodyPr/>
          <a:lstStyle/>
          <a:p>
            <a:r>
              <a:rPr lang="fr-FR" dirty="0"/>
              <a:t>Rank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5699125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sz="1200" dirty="0">
              <a:latin typeface="+mn-lt"/>
              <a:cs typeface="Rod" panose="02030509050101010101" pitchFamily="49" charset="-79"/>
            </a:endParaRPr>
          </a:p>
        </p:txBody>
      </p:sp>
      <p:pic>
        <p:nvPicPr>
          <p:cNvPr id="7" name="Picture 6" descr="A group of graphs showing different datas&#10;&#10;Description automatically generated with medium confidence">
            <a:extLst>
              <a:ext uri="{FF2B5EF4-FFF2-40B4-BE49-F238E27FC236}">
                <a16:creationId xmlns:a16="http://schemas.microsoft.com/office/drawing/2014/main" id="{4946777C-C98D-44F9-21AB-F895E99D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2525"/>
            <a:ext cx="7772400" cy="308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342" y="19772"/>
            <a:ext cx="5320434" cy="1072753"/>
          </a:xfrm>
        </p:spPr>
        <p:txBody>
          <a:bodyPr/>
          <a:lstStyle/>
          <a:p>
            <a:r>
              <a:rPr lang="fr-FR" dirty="0"/>
              <a:t>Performance </a:t>
            </a:r>
            <a:r>
              <a:rPr lang="fr-FR" dirty="0" err="1"/>
              <a:t>metrics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5699125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sz="1200" dirty="0">
              <a:latin typeface="+mn-lt"/>
              <a:cs typeface="Rod" panose="02030509050101010101" pitchFamily="49" charset="-79"/>
            </a:endParaRPr>
          </a:p>
        </p:txBody>
      </p:sp>
      <p:pic>
        <p:nvPicPr>
          <p:cNvPr id="8" name="Picture 7" descr="A table with numbers and a number of metrics&#10;&#10;Description automatically generated">
            <a:extLst>
              <a:ext uri="{FF2B5EF4-FFF2-40B4-BE49-F238E27FC236}">
                <a16:creationId xmlns:a16="http://schemas.microsoft.com/office/drawing/2014/main" id="{944EF0B0-AD8B-D979-2D42-1FEF070F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65" y="0"/>
            <a:ext cx="5572923" cy="51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53" y="239171"/>
            <a:ext cx="5320434" cy="1072753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>
                <a:solidFill>
                  <a:schemeClr val="bg2"/>
                </a:solidFill>
              </a:rPr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/>
              <a:t>Conclusion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400" dirty="0" err="1">
                    <a:latin typeface="+mn-lt"/>
                    <a:cs typeface="Rod" panose="02030509050101010101" pitchFamily="49" charset="-79"/>
                  </a:rPr>
                  <a:t>Some</a:t>
                </a:r>
                <a:r>
                  <a:rPr lang="sv-SE" sz="14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400" dirty="0" err="1">
                    <a:latin typeface="+mn-lt"/>
                    <a:cs typeface="Rod" panose="02030509050101010101" pitchFamily="49" charset="-79"/>
                  </a:rPr>
                  <a:t>comments</a:t>
                </a:r>
                <a:r>
                  <a:rPr lang="sv-SE" sz="1400" dirty="0">
                    <a:latin typeface="+mn-lt"/>
                    <a:cs typeface="Rod" panose="02030509050101010101" pitchFamily="49" charset="-79"/>
                  </a:rPr>
                  <a:t> on </a:t>
                </a:r>
                <a:r>
                  <a:rPr lang="sv-SE" sz="1400" dirty="0" err="1">
                    <a:latin typeface="+mn-lt"/>
                    <a:cs typeface="Rod" panose="02030509050101010101" pitchFamily="49" charset="-79"/>
                  </a:rPr>
                  <a:t>results</a:t>
                </a:r>
                <a:r>
                  <a:rPr lang="sv-SE" sz="1400" dirty="0">
                    <a:latin typeface="+mn-lt"/>
                    <a:cs typeface="Rod" panose="02030509050101010101" pitchFamily="49" charset="-79"/>
                  </a:rPr>
                  <a:t>:</a:t>
                </a: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Consistent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optimal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value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(different initial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points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)</a:t>
                </a:r>
              </a:p>
              <a:p>
                <a:pPr lvl="1"/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Close to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reference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value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(</a:t>
                </a:r>
                <a:r>
                  <a:rPr lang="sv-SE" sz="1200" dirty="0" err="1">
                    <a:latin typeface="Rod" panose="02030509050101010101" pitchFamily="49" charset="-79"/>
                    <a:cs typeface="Rod" panose="02030509050101010101" pitchFamily="49" charset="-79"/>
                  </a:rPr>
                  <a:t>NetworkX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)</a:t>
                </a:r>
              </a:p>
              <a:p>
                <a:pPr lvl="1"/>
                <a:r>
                  <a:rPr lang="sv-SE" sz="1200" dirty="0" err="1">
                    <a:ea typeface="Cambria Math" panose="02040503050406030204" pitchFamily="18" charset="0"/>
                    <a:cs typeface="Rod" panose="02030509050101010101" pitchFamily="49" charset="-79"/>
                  </a:rPr>
                  <a:t>Selection</a:t>
                </a:r>
                <a:r>
                  <a:rPr lang="sv-SE" sz="1200" dirty="0">
                    <a:ea typeface="Cambria Math" panose="02040503050406030204" pitchFamily="18" charset="0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ea typeface="Cambria Math" panose="02040503050406030204" pitchFamily="18" charset="0"/>
                    <a:cs typeface="Rod" panose="02030509050101010101" pitchFamily="49" charset="-79"/>
                  </a:rPr>
                  <a:t>of</a:t>
                </a:r>
                <a:r>
                  <a:rPr lang="sv-SE" sz="1200" dirty="0">
                    <a:ea typeface="Cambria Math" panose="02040503050406030204" pitchFamily="18" charset="0"/>
                    <a:cs typeface="Rod" panose="02030509050101010101" pitchFamily="49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sv-SE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od" panose="02030509050101010101" pitchFamily="49" charset="-79"/>
                      </a:rPr>
                      <m:t>𝛽</m:t>
                    </m:r>
                  </m:oMath>
                </a14:m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and rank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greatly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affects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computation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time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and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algorithm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behaviour</a:t>
                </a:r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This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implementation is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around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100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times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slower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for ”mid”-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size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graph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than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original implementation by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Monteiro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et al. [4] </a:t>
                </a:r>
              </a:p>
              <a:p>
                <a:pPr lvl="1"/>
                <a:endParaRPr lang="sv-SE" sz="1200" dirty="0">
                  <a:latin typeface="+mn-lt"/>
                  <a:cs typeface="Rod" panose="02030509050101010101" pitchFamily="49" charset="-79"/>
                </a:endParaRPr>
              </a:p>
              <a:p>
                <a:r>
                  <a:rPr lang="sv-SE" sz="1400" dirty="0" err="1">
                    <a:latin typeface="+mn-lt"/>
                    <a:cs typeface="Rod" panose="02030509050101010101" pitchFamily="49" charset="-79"/>
                  </a:rPr>
                  <a:t>Possible</a:t>
                </a:r>
                <a:r>
                  <a:rPr lang="sv-SE" sz="14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400" dirty="0" err="1">
                    <a:latin typeface="+mn-lt"/>
                    <a:cs typeface="Rod" panose="02030509050101010101" pitchFamily="49" charset="-79"/>
                  </a:rPr>
                  <a:t>improvements</a:t>
                </a:r>
                <a:r>
                  <a:rPr lang="sv-SE" sz="1400" dirty="0">
                    <a:latin typeface="+mn-lt"/>
                    <a:cs typeface="Rod" panose="02030509050101010101" pitchFamily="49" charset="-79"/>
                  </a:rPr>
                  <a:t>:</a:t>
                </a: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Replicate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HLR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solver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from [4]</a:t>
                </a: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Further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investigate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parameter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selection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(adaptive?)</a:t>
                </a:r>
              </a:p>
              <a:p>
                <a:pPr lvl="1"/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Test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algorithm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on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other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sample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problems</a:t>
                </a:r>
              </a:p>
              <a:p>
                <a:pPr lvl="1"/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Pass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optimization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to GPU</a:t>
                </a: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Python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vs Julia?</a:t>
                </a:r>
              </a:p>
              <a:p>
                <a:pPr lvl="1"/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Compare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to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other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state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-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of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-the-art SDP </a:t>
                </a:r>
                <a:r>
                  <a:rPr lang="sv-SE" sz="1200" dirty="0" err="1">
                    <a:latin typeface="+mn-lt"/>
                    <a:cs typeface="Rod" panose="02030509050101010101" pitchFamily="49" charset="-79"/>
                  </a:rPr>
                  <a:t>solvers</a:t>
                </a:r>
                <a:r>
                  <a:rPr lang="sv-SE" sz="1200" dirty="0">
                    <a:latin typeface="+mn-lt"/>
                    <a:cs typeface="Rod" panose="02030509050101010101" pitchFamily="49" charset="-79"/>
                  </a:rPr>
                  <a:t> </a:t>
                </a:r>
              </a:p>
            </p:txBody>
          </p:sp>
        </mc:Choice>
        <mc:Fallback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  <a:blipFill>
                <a:blip r:embed="rId3"/>
                <a:stretch>
                  <a:fillRect t="-929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85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4C28A0-A184-8649-A9A4-2BFB1D02EB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68D869-FEAE-4E41-8088-2B1F1C600E3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DA19A9-7B92-DE45-BDD7-1BC0F4B0E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1B401C-18BC-4649-B2B0-EB3EECC876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B2CF7EEE-D0B7-6648-AE4B-B2B65E99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C341457-75BF-6B62-31C6-DFC59653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69" y="3991"/>
            <a:ext cx="3418104" cy="5146103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23F7B5D6-D759-DF89-06DA-6A6FE5030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77" y="0"/>
            <a:ext cx="3507923" cy="5150094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AADE210-AF3D-A9D6-174A-F51D63655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106898"/>
            <a:ext cx="4114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4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Picture Placeholder 7" descr="A graph of a graph of a triangle&#10;&#10;Description automatically generated with medium confidence">
            <a:extLst>
              <a:ext uri="{FF2B5EF4-FFF2-40B4-BE49-F238E27FC236}">
                <a16:creationId xmlns:a16="http://schemas.microsoft.com/office/drawing/2014/main" id="{45D6F2DC-DBE5-0D54-4E19-79F75E9E6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99" t="9776" r="20273" b="2930"/>
          <a:stretch/>
        </p:blipFill>
        <p:spPr>
          <a:xfrm>
            <a:off x="2891586" y="0"/>
            <a:ext cx="2806237" cy="2986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32BE3-AF77-F609-A229-6622D87F5EB3}"/>
              </a:ext>
            </a:extLst>
          </p:cNvPr>
          <p:cNvSpPr txBox="1"/>
          <p:nvPr/>
        </p:nvSpPr>
        <p:spPr>
          <a:xfrm>
            <a:off x="766620" y="3353568"/>
            <a:ext cx="539403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 u="sng" dirty="0"/>
              <a:t>References:</a:t>
            </a:r>
          </a:p>
          <a:p>
            <a:r>
              <a:rPr lang="en-GB" sz="900" dirty="0"/>
              <a:t>[1] </a:t>
            </a:r>
            <a:r>
              <a:rPr lang="en-GB" sz="900" dirty="0" err="1"/>
              <a:t>B.Gärtner</a:t>
            </a:r>
            <a:r>
              <a:rPr lang="en-GB" sz="900" dirty="0"/>
              <a:t> and </a:t>
            </a:r>
            <a:r>
              <a:rPr lang="en-GB" sz="900" dirty="0" err="1"/>
              <a:t>J.Matousek</a:t>
            </a:r>
            <a:r>
              <a:rPr lang="en-GB" sz="900" dirty="0"/>
              <a:t>, Semidefinite Programming,pp.15-25. Berlin, Heidelberg: Springer Berlin Heidelberg, 2012.</a:t>
            </a:r>
            <a:endParaRPr lang="en-SE" sz="900" dirty="0"/>
          </a:p>
          <a:p>
            <a:r>
              <a:rPr lang="en-GB" sz="900" dirty="0"/>
              <a:t>[2] N. </a:t>
            </a:r>
            <a:r>
              <a:rPr lang="en-GB" sz="900" dirty="0" err="1"/>
              <a:t>Boumal</a:t>
            </a:r>
            <a:r>
              <a:rPr lang="en-GB" sz="900" dirty="0"/>
              <a:t>, V. </a:t>
            </a:r>
            <a:r>
              <a:rPr lang="en-GB" sz="900" dirty="0" err="1"/>
              <a:t>Voroninski</a:t>
            </a:r>
            <a:r>
              <a:rPr lang="en-GB" sz="900" dirty="0"/>
              <a:t>, and A. S. Bandeira, “The non-convex </a:t>
            </a:r>
            <a:r>
              <a:rPr lang="en-GB" sz="900" dirty="0" err="1"/>
              <a:t>burer-monteiro</a:t>
            </a:r>
            <a:r>
              <a:rPr lang="en-GB" sz="900" dirty="0"/>
              <a:t> approach works on smooth semidefinite programs,” 2018.</a:t>
            </a:r>
          </a:p>
          <a:p>
            <a:r>
              <a:rPr lang="en-GB" sz="900" dirty="0"/>
              <a:t>[3] </a:t>
            </a:r>
            <a:r>
              <a:rPr lang="en-GB" sz="900" dirty="0" err="1"/>
              <a:t>D.Cifuentes</a:t>
            </a:r>
            <a:r>
              <a:rPr lang="en-GB" sz="900" dirty="0"/>
              <a:t>, “On the </a:t>
            </a:r>
            <a:r>
              <a:rPr lang="en-GB" sz="900" dirty="0" err="1"/>
              <a:t>Burer</a:t>
            </a:r>
            <a:r>
              <a:rPr lang="en-GB" sz="900" dirty="0"/>
              <a:t>-Monteiro method for general semidefinite programs”, 2020.</a:t>
            </a:r>
          </a:p>
          <a:p>
            <a:r>
              <a:rPr lang="en-SE" sz="900" dirty="0"/>
              <a:t>[4] </a:t>
            </a:r>
            <a:r>
              <a:rPr lang="en-GB" sz="900" dirty="0"/>
              <a:t>R. D. C. Monteiro, A. </a:t>
            </a:r>
            <a:r>
              <a:rPr lang="en-GB" sz="900" dirty="0" err="1"/>
              <a:t>Sujanani</a:t>
            </a:r>
            <a:r>
              <a:rPr lang="en-GB" sz="900" dirty="0"/>
              <a:t>, and D. Cifuentes, “A low-rank augmented </a:t>
            </a:r>
            <a:r>
              <a:rPr lang="en-GB" sz="900" dirty="0" err="1"/>
              <a:t>lagrangian</a:t>
            </a:r>
            <a:r>
              <a:rPr lang="en-GB" sz="900" dirty="0"/>
              <a:t> method for large-scale semidefinite programming based on a hybrid convex-nonconvex approach,” 2024.</a:t>
            </a:r>
          </a:p>
          <a:p>
            <a:r>
              <a:rPr lang="en-GB" sz="900" dirty="0"/>
              <a:t>[5] L.M. </a:t>
            </a:r>
            <a:r>
              <a:rPr lang="en-GB" sz="900" dirty="0" err="1"/>
              <a:t>Lovasz</a:t>
            </a:r>
            <a:r>
              <a:rPr lang="en-GB" sz="900" dirty="0"/>
              <a:t>, “On the Shannon capacity of a graph”, IEEE Trans. Inf. Theory, vol.25, pp.1–7, 1979.</a:t>
            </a:r>
          </a:p>
          <a:p>
            <a:r>
              <a:rPr lang="en-GB" sz="900" dirty="0"/>
              <a:t>[6] R. </a:t>
            </a:r>
            <a:r>
              <a:rPr lang="en-GB" sz="900" dirty="0" err="1"/>
              <a:t>Boppana</a:t>
            </a:r>
            <a:r>
              <a:rPr lang="en-GB" sz="900" dirty="0"/>
              <a:t> and M. M. </a:t>
            </a:r>
            <a:r>
              <a:rPr lang="en-GB" sz="900" dirty="0" err="1"/>
              <a:t>Halldorsson</a:t>
            </a:r>
            <a:r>
              <a:rPr lang="en-GB" sz="900" dirty="0"/>
              <a:t>, “Approximating maximum independent sets by excluding sub-</a:t>
            </a:r>
          </a:p>
          <a:p>
            <a:r>
              <a:rPr lang="en-GB" sz="900" dirty="0"/>
              <a:t>graphs,” BIT Numerical Mathematics, vol. 32, no. 2, pp. 180–196, 1992.</a:t>
            </a:r>
          </a:p>
        </p:txBody>
      </p:sp>
    </p:spTree>
    <p:extLst>
      <p:ext uri="{BB962C8B-B14F-4D97-AF65-F5344CB8AC3E}">
        <p14:creationId xmlns:p14="http://schemas.microsoft.com/office/powerpoint/2010/main" val="251693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F01C5B-3812-71BA-47F6-D761183CC6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64B0A5-AFC4-9D4F-91AB-92F73D0D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0D324CA-9C3A-D341-9D35-EF336E361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58982"/>
            <a:ext cx="4581525" cy="4091478"/>
          </a:xfrm>
        </p:spPr>
        <p:txBody>
          <a:bodyPr>
            <a:normAutofit/>
          </a:bodyPr>
          <a:lstStyle/>
          <a:p>
            <a:r>
              <a:rPr lang="en-SE" dirty="0"/>
              <a:t>Introduction to concepts</a:t>
            </a:r>
          </a:p>
          <a:p>
            <a:pPr lvl="1"/>
            <a:r>
              <a:rPr lang="en-SE" sz="1400" dirty="0"/>
              <a:t>Semidefinite Programming</a:t>
            </a:r>
          </a:p>
          <a:p>
            <a:pPr lvl="1"/>
            <a:r>
              <a:rPr lang="en-SE" sz="1400" dirty="0"/>
              <a:t>Augmented Lagrangian methods</a:t>
            </a:r>
          </a:p>
          <a:p>
            <a:pPr lvl="1"/>
            <a:r>
              <a:rPr lang="en-SE" sz="1400" dirty="0"/>
              <a:t>Low Rank methods</a:t>
            </a:r>
          </a:p>
          <a:p>
            <a:pPr marL="342900" lvl="1" indent="0">
              <a:buNone/>
            </a:pPr>
            <a:endParaRPr lang="en-SE" sz="1400" dirty="0"/>
          </a:p>
          <a:p>
            <a:r>
              <a:rPr lang="en-SE" dirty="0"/>
              <a:t>Algorithm Design (HALLaR)</a:t>
            </a:r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Implementation (Python)</a:t>
            </a:r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Performance Evaluation</a:t>
            </a:r>
          </a:p>
          <a:p>
            <a:endParaRPr lang="en-SE" dirty="0"/>
          </a:p>
          <a:p>
            <a:r>
              <a:rPr lang="en-SE" dirty="0"/>
              <a:t>Conclusion</a:t>
            </a:r>
          </a:p>
          <a:p>
            <a:endParaRPr lang="fr-FR" dirty="0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BEABE94-B05E-0C4F-8BC5-6756FBBBC0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E3D9599-6AD0-A54B-A8DB-E5D44637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76DD9-9966-334C-AB8C-86A7550DDD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2CC2CF-A9E4-D54C-A3BC-4BEE6B21B7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24376F-AEFF-1D40-AB92-99A91B91E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24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B80C510-1275-1646-B3D2-A5ED0A32F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34473"/>
            <a:ext cx="7726363" cy="3864235"/>
          </a:xfrm>
        </p:spPr>
        <p:txBody>
          <a:bodyPr>
            <a:normAutofit/>
          </a:bodyPr>
          <a:lstStyle/>
          <a:p>
            <a:r>
              <a:rPr lang="en-US" i="1" dirty="0"/>
              <a:t>Minimizing linear objective function for PSD 			       matrices subject to linear matrix constraints.</a:t>
            </a:r>
            <a:r>
              <a:rPr lang="en-US" dirty="0"/>
              <a:t> [1]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Generalization of linear programming (LP):</a:t>
            </a:r>
          </a:p>
          <a:p>
            <a:pPr lvl="1"/>
            <a:r>
              <a:rPr lang="en-US" dirty="0"/>
              <a:t>Domain: vectors </a:t>
            </a:r>
            <a:r>
              <a:rPr lang="en-US" dirty="0">
                <a:sym typeface="Wingdings" pitchFamily="2" charset="2"/>
              </a:rPr>
              <a:t> matrices </a:t>
            </a:r>
          </a:p>
          <a:p>
            <a:pPr lvl="1"/>
            <a:r>
              <a:rPr lang="en-US" dirty="0">
                <a:sym typeface="Wingdings" pitchFamily="2" charset="2"/>
              </a:rPr>
              <a:t>Constraints: </a:t>
            </a:r>
            <a:r>
              <a:rPr lang="en-US" dirty="0"/>
              <a:t>non-negativity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PSD</a:t>
            </a:r>
          </a:p>
          <a:p>
            <a:pPr lvl="1"/>
            <a:r>
              <a:rPr lang="en-US" dirty="0"/>
              <a:t>Feasible region: polyhedron (lin. </a:t>
            </a:r>
            <a:r>
              <a:rPr lang="en-US" dirty="0" err="1"/>
              <a:t>ineq</a:t>
            </a:r>
            <a:r>
              <a:rPr lang="en-US" dirty="0"/>
              <a:t>. on vectors)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convex set of matrices</a:t>
            </a:r>
          </a:p>
          <a:p>
            <a:endParaRPr lang="fr-FR" dirty="0"/>
          </a:p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applications:</a:t>
            </a:r>
          </a:p>
          <a:p>
            <a:pPr lvl="1"/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, signal </a:t>
            </a:r>
            <a:r>
              <a:rPr lang="fr-FR" dirty="0" err="1"/>
              <a:t>processing</a:t>
            </a:r>
            <a:r>
              <a:rPr lang="fr-FR" dirty="0"/>
              <a:t>, </a:t>
            </a:r>
            <a:r>
              <a:rPr lang="fr-FR" dirty="0" err="1"/>
              <a:t>combinatorial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, control </a:t>
            </a:r>
            <a:r>
              <a:rPr lang="fr-FR" dirty="0" err="1"/>
              <a:t>theory</a:t>
            </a:r>
            <a:r>
              <a:rPr lang="fr-FR" dirty="0"/>
              <a:t>, etc…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Semidefinite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(SDP)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/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29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2ABD41BC-8CB9-F232-282E-A5B8C3470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8207" y="1403335"/>
            <a:ext cx="1967030" cy="913597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Semidefinite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(SDP)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/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p:pic>
        <p:nvPicPr>
          <p:cNvPr id="11" name="Picture 10" descr="A black letter e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DA4E40D-3105-13C5-F0B4-0FAFE17B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86" y="2459406"/>
            <a:ext cx="608907" cy="256883"/>
          </a:xfrm>
          <a:prstGeom prst="rect">
            <a:avLst/>
          </a:prstGeom>
        </p:spPr>
      </p:pic>
      <p:pic>
        <p:nvPicPr>
          <p:cNvPr id="13" name="Picture 12" descr="A black and white text&#10;&#10;Description automatically generated">
            <a:extLst>
              <a:ext uri="{FF2B5EF4-FFF2-40B4-BE49-F238E27FC236}">
                <a16:creationId xmlns:a16="http://schemas.microsoft.com/office/drawing/2014/main" id="{0FC7E913-4A23-AE8C-7FE5-B61E6623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336" y="2469459"/>
            <a:ext cx="1126225" cy="255530"/>
          </a:xfrm>
          <a:prstGeom prst="rect">
            <a:avLst/>
          </a:prstGeom>
        </p:spPr>
      </p:pic>
      <p:pic>
        <p:nvPicPr>
          <p:cNvPr id="15" name="Picture 1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9A954D02-5464-59D9-3D4D-4C7700D12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360" y="2486036"/>
            <a:ext cx="578177" cy="222376"/>
          </a:xfrm>
          <a:prstGeom prst="rect">
            <a:avLst/>
          </a:prstGeom>
        </p:spPr>
      </p:pic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7726363" cy="38642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Mathematical</a:t>
            </a:r>
            <a:r>
              <a:rPr lang="sv-SE" dirty="0"/>
              <a:t> </a:t>
            </a:r>
            <a:r>
              <a:rPr lang="sv-SE" dirty="0" err="1"/>
              <a:t>formulation</a:t>
            </a:r>
            <a:r>
              <a:rPr lang="sv-SE" dirty="0"/>
              <a:t>:</a:t>
            </a:r>
            <a:endParaRPr lang="fr-FR" dirty="0"/>
          </a:p>
        </p:txBody>
      </p:sp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18EB10E-8EAF-CCC7-73BB-585BF268A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497" y="2958634"/>
            <a:ext cx="2560853" cy="501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C38FF1-36F7-E9D6-B486-32B3A6BF519A}"/>
              </a:ext>
            </a:extLst>
          </p:cNvPr>
          <p:cNvSpPr txBox="1"/>
          <p:nvPr/>
        </p:nvSpPr>
        <p:spPr>
          <a:xfrm>
            <a:off x="4089965" y="2979209"/>
            <a:ext cx="21275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(Frobenius inner product)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7B648-BE2F-D94E-CD5C-E7C5B1D78DC3}"/>
              </a:ext>
            </a:extLst>
          </p:cNvPr>
          <p:cNvSpPr txBox="1"/>
          <p:nvPr/>
        </p:nvSpPr>
        <p:spPr>
          <a:xfrm>
            <a:off x="1415117" y="2451527"/>
            <a:ext cx="651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where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6C584-D43F-FB14-A0F7-333E3A400663}"/>
              </a:ext>
            </a:extLst>
          </p:cNvPr>
          <p:cNvSpPr txBox="1"/>
          <p:nvPr/>
        </p:nvSpPr>
        <p:spPr>
          <a:xfrm>
            <a:off x="2554240" y="2479012"/>
            <a:ext cx="2037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AE82C-824B-3A7B-2BBB-01ED2E34ADD9}"/>
              </a:ext>
            </a:extLst>
          </p:cNvPr>
          <p:cNvSpPr txBox="1"/>
          <p:nvPr/>
        </p:nvSpPr>
        <p:spPr>
          <a:xfrm>
            <a:off x="3872641" y="2459406"/>
            <a:ext cx="5781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C30BBD-888D-2470-A52C-9F32447B8522}"/>
                  </a:ext>
                </a:extLst>
              </p:cNvPr>
              <p:cNvSpPr txBox="1"/>
              <p:nvPr/>
            </p:nvSpPr>
            <p:spPr>
              <a:xfrm>
                <a:off x="1351060" y="3987937"/>
                <a:ext cx="6377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SE"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C30BBD-888D-2470-A52C-9F32447B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060" y="3987937"/>
                <a:ext cx="63772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close-up of some math symbols&#10;&#10;Description automatically generated">
            <a:extLst>
              <a:ext uri="{FF2B5EF4-FFF2-40B4-BE49-F238E27FC236}">
                <a16:creationId xmlns:a16="http://schemas.microsoft.com/office/drawing/2014/main" id="{1403A719-D82D-EBE3-BDA0-42A32C0DC7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711" y="3734807"/>
            <a:ext cx="2019630" cy="9063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9546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Augmented</a:t>
            </a:r>
            <a:r>
              <a:rPr lang="fr-FR" dirty="0"/>
              <a:t> </a:t>
            </a:r>
            <a:r>
              <a:rPr lang="fr-FR" dirty="0" err="1"/>
              <a:t>Lagrangian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/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7726363" cy="38642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600" dirty="0"/>
              <a:t>”</a:t>
            </a:r>
            <a:r>
              <a:rPr lang="sv-SE" sz="1600" dirty="0" err="1"/>
              <a:t>Relaxing</a:t>
            </a:r>
            <a:r>
              <a:rPr lang="sv-SE" sz="1600" dirty="0"/>
              <a:t>” </a:t>
            </a:r>
            <a:r>
              <a:rPr lang="sv-SE" sz="1600" dirty="0" err="1"/>
              <a:t>constrained</a:t>
            </a:r>
            <a:r>
              <a:rPr lang="sv-SE" sz="1600" dirty="0"/>
              <a:t> </a:t>
            </a:r>
            <a:r>
              <a:rPr lang="sv-SE" sz="1600" dirty="0" err="1"/>
              <a:t>optimization</a:t>
            </a:r>
            <a:r>
              <a:rPr lang="sv-SE" sz="1600" dirty="0"/>
              <a:t> problems, </a:t>
            </a:r>
            <a:r>
              <a:rPr lang="fr-FR" sz="1600" dirty="0" err="1"/>
              <a:t>using</a:t>
            </a:r>
            <a:r>
              <a:rPr lang="fr-FR" sz="1600" dirty="0"/>
              <a:t> 		        Lagrange </a:t>
            </a:r>
            <a:r>
              <a:rPr lang="fr-FR" sz="1600" dirty="0" err="1"/>
              <a:t>multipliers</a:t>
            </a:r>
            <a:r>
              <a:rPr lang="fr-FR" sz="1600" dirty="0"/>
              <a:t> and an </a:t>
            </a:r>
            <a:r>
              <a:rPr lang="fr-FR" sz="1600" dirty="0" err="1"/>
              <a:t>additional</a:t>
            </a:r>
            <a:r>
              <a:rPr lang="fr-FR" sz="1600" dirty="0"/>
              <a:t> </a:t>
            </a:r>
            <a:r>
              <a:rPr lang="fr-FR" sz="1600" dirty="0" err="1"/>
              <a:t>quadratic</a:t>
            </a:r>
            <a:r>
              <a:rPr lang="fr-FR" sz="1600" dirty="0"/>
              <a:t> </a:t>
            </a:r>
            <a:r>
              <a:rPr lang="fr-FR" sz="1600" dirty="0" err="1"/>
              <a:t>term</a:t>
            </a:r>
            <a:endParaRPr lang="fr-FR" sz="1600" dirty="0"/>
          </a:p>
          <a:p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D315-7CD4-B4E0-592F-C0F76FD314C7}"/>
              </a:ext>
            </a:extLst>
          </p:cNvPr>
          <p:cNvSpPr txBox="1"/>
          <p:nvPr/>
        </p:nvSpPr>
        <p:spPr>
          <a:xfrm>
            <a:off x="1179153" y="1957185"/>
            <a:ext cx="4041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For the following constrained optimization problem</a:t>
            </a:r>
          </a:p>
        </p:txBody>
      </p:sp>
      <p:pic>
        <p:nvPicPr>
          <p:cNvPr id="14" name="Picture 13" descr="A black math equations&#10;&#10;Description automatically generated with medium confidence">
            <a:extLst>
              <a:ext uri="{FF2B5EF4-FFF2-40B4-BE49-F238E27FC236}">
                <a16:creationId xmlns:a16="http://schemas.microsoft.com/office/drawing/2014/main" id="{4FCA1AAD-7125-DFF0-E09C-E1B3822CD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68" y="2341387"/>
            <a:ext cx="3083165" cy="591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6CDAE5-FEEA-11DA-0D3D-AB9421E9256F}"/>
              </a:ext>
            </a:extLst>
          </p:cNvPr>
          <p:cNvSpPr txBox="1"/>
          <p:nvPr/>
        </p:nvSpPr>
        <p:spPr>
          <a:xfrm>
            <a:off x="1179153" y="3279634"/>
            <a:ext cx="39837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The augmented Lagrangian function is defined as</a:t>
            </a:r>
          </a:p>
        </p:txBody>
      </p:sp>
      <p:pic>
        <p:nvPicPr>
          <p:cNvPr id="18" name="Picture 17" descr="A mathematical equation with a number and a mathematical symbol&#10;&#10;Description automatically generated with medium confidence">
            <a:extLst>
              <a:ext uri="{FF2B5EF4-FFF2-40B4-BE49-F238E27FC236}">
                <a16:creationId xmlns:a16="http://schemas.microsoft.com/office/drawing/2014/main" id="{FAF4772B-94C2-BC7A-606C-B28B33380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901" y="3771634"/>
            <a:ext cx="3545994" cy="6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5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Augmented</a:t>
            </a:r>
            <a:r>
              <a:rPr lang="fr-FR" dirty="0"/>
              <a:t> </a:t>
            </a:r>
            <a:r>
              <a:rPr lang="fr-FR" dirty="0" err="1"/>
              <a:t>Lagrangian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/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7726363" cy="38642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600" dirty="0"/>
              <a:t>”</a:t>
            </a:r>
            <a:r>
              <a:rPr lang="sv-SE" sz="1600" dirty="0" err="1"/>
              <a:t>Relaxing</a:t>
            </a:r>
            <a:r>
              <a:rPr lang="sv-SE" sz="1600" dirty="0"/>
              <a:t>” </a:t>
            </a:r>
            <a:r>
              <a:rPr lang="sv-SE" sz="1600" dirty="0" err="1"/>
              <a:t>constrained</a:t>
            </a:r>
            <a:r>
              <a:rPr lang="sv-SE" sz="1600" dirty="0"/>
              <a:t> </a:t>
            </a:r>
            <a:r>
              <a:rPr lang="sv-SE" sz="1600" dirty="0" err="1"/>
              <a:t>optimization</a:t>
            </a:r>
            <a:r>
              <a:rPr lang="sv-SE" sz="1600" dirty="0"/>
              <a:t> problems, </a:t>
            </a:r>
            <a:r>
              <a:rPr lang="fr-FR" sz="1600" dirty="0" err="1"/>
              <a:t>using</a:t>
            </a:r>
            <a:r>
              <a:rPr lang="fr-FR" sz="1600" dirty="0"/>
              <a:t> 		        Lagrange </a:t>
            </a:r>
            <a:r>
              <a:rPr lang="fr-FR" sz="1600" dirty="0" err="1"/>
              <a:t>multipliers</a:t>
            </a:r>
            <a:r>
              <a:rPr lang="fr-FR" sz="1600" dirty="0"/>
              <a:t> and an </a:t>
            </a:r>
            <a:r>
              <a:rPr lang="fr-FR" sz="1600" dirty="0" err="1"/>
              <a:t>additional</a:t>
            </a:r>
            <a:r>
              <a:rPr lang="fr-FR" sz="1600" dirty="0"/>
              <a:t> </a:t>
            </a:r>
            <a:r>
              <a:rPr lang="fr-FR" sz="1600" dirty="0" err="1"/>
              <a:t>quadratic</a:t>
            </a:r>
            <a:r>
              <a:rPr lang="fr-FR" sz="1600" dirty="0"/>
              <a:t> </a:t>
            </a:r>
            <a:r>
              <a:rPr lang="fr-FR" sz="1600" dirty="0" err="1"/>
              <a:t>term</a:t>
            </a:r>
            <a:endParaRPr lang="fr-FR" sz="1600" dirty="0"/>
          </a:p>
          <a:p>
            <a:endParaRPr lang="sv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D315-7CD4-B4E0-592F-C0F76FD314C7}"/>
              </a:ext>
            </a:extLst>
          </p:cNvPr>
          <p:cNvSpPr txBox="1"/>
          <p:nvPr/>
        </p:nvSpPr>
        <p:spPr>
          <a:xfrm>
            <a:off x="1179153" y="1957185"/>
            <a:ext cx="27110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For the general SDP formulation: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7D20D-DE8A-22B2-88FD-7FA2846A7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82" y="3199164"/>
            <a:ext cx="164234" cy="200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571B7C-F4D6-441B-30E2-7C3BE1BF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324" y="3199144"/>
            <a:ext cx="187719" cy="227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035587-D8FB-FA91-6DCB-4F0ADD026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213" y="2413972"/>
            <a:ext cx="5218234" cy="58102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17FCC3-A9B0-090B-030F-25E0064D268A}"/>
              </a:ext>
            </a:extLst>
          </p:cNvPr>
          <p:cNvSpPr txBox="1"/>
          <p:nvPr/>
        </p:nvSpPr>
        <p:spPr>
          <a:xfrm>
            <a:off x="1773600" y="3137024"/>
            <a:ext cx="29161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</a:t>
            </a:r>
            <a:r>
              <a:rPr lang="en-SE" dirty="0"/>
              <a:t>ector of lagrangian multipliers, 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92BD4-E3B8-7E03-F335-E5EECFBABF0C}"/>
              </a:ext>
            </a:extLst>
          </p:cNvPr>
          <p:cNvSpPr txBox="1"/>
          <p:nvPr/>
        </p:nvSpPr>
        <p:spPr>
          <a:xfrm>
            <a:off x="4760420" y="3130992"/>
            <a:ext cx="15792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SE" dirty="0"/>
              <a:t>enalty parameter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33D26-E215-30F0-DB42-FE1CFC790BFE}"/>
              </a:ext>
            </a:extLst>
          </p:cNvPr>
          <p:cNvSpPr txBox="1"/>
          <p:nvPr/>
        </p:nvSpPr>
        <p:spPr>
          <a:xfrm>
            <a:off x="1179153" y="3139537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1284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Augmented</a:t>
            </a:r>
            <a:r>
              <a:rPr lang="fr-FR" dirty="0"/>
              <a:t> </a:t>
            </a:r>
            <a:r>
              <a:rPr lang="fr-FR" dirty="0" err="1"/>
              <a:t>Lagrangian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/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p:sp>
        <p:nvSpPr>
          <p:cNvPr id="19" name="Espace réservé du contenu 1">
            <a:extLst>
              <a:ext uri="{FF2B5EF4-FFF2-40B4-BE49-F238E27FC236}">
                <a16:creationId xmlns:a16="http://schemas.microsoft.com/office/drawing/2014/main" id="{8DC05746-9504-DEFC-CCA7-7F84DE2AAF01}"/>
              </a:ext>
            </a:extLst>
          </p:cNvPr>
          <p:cNvSpPr txBox="1">
            <a:spLocks/>
          </p:cNvSpPr>
          <p:nvPr/>
        </p:nvSpPr>
        <p:spPr>
          <a:xfrm>
            <a:off x="904875" y="1034473"/>
            <a:ext cx="7726363" cy="38642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600" dirty="0" err="1"/>
              <a:t>Algorithm</a:t>
            </a:r>
            <a:r>
              <a:rPr lang="sv-SE" sz="1600" dirty="0"/>
              <a:t>:</a:t>
            </a:r>
          </a:p>
          <a:p>
            <a:endParaRPr lang="sv-SE" sz="1600" dirty="0"/>
          </a:p>
          <a:p>
            <a:pPr lvl="1"/>
            <a:r>
              <a:rPr lang="sv-SE" sz="1200" b="1" dirty="0" err="1"/>
              <a:t>Initialize</a:t>
            </a:r>
            <a:endParaRPr lang="sv-SE" sz="1200" b="1" dirty="0"/>
          </a:p>
          <a:p>
            <a:pPr lvl="1"/>
            <a:endParaRPr lang="sv-SE" sz="1200" dirty="0"/>
          </a:p>
          <a:p>
            <a:pPr lvl="1"/>
            <a:r>
              <a:rPr lang="sv-SE" sz="1200" dirty="0"/>
              <a:t>At k, </a:t>
            </a:r>
            <a:r>
              <a:rPr lang="sv-SE" sz="1200" b="1" dirty="0" err="1"/>
              <a:t>solve</a:t>
            </a:r>
            <a:endParaRPr lang="sv-SE" sz="1200" b="1" dirty="0"/>
          </a:p>
          <a:p>
            <a:pPr lvl="1"/>
            <a:endParaRPr lang="sv-SE" sz="1200" b="1" dirty="0"/>
          </a:p>
          <a:p>
            <a:pPr lvl="1"/>
            <a:endParaRPr lang="sv-SE" sz="1200" b="1" dirty="0"/>
          </a:p>
          <a:p>
            <a:pPr lvl="1"/>
            <a:endParaRPr lang="sv-SE" sz="1200" b="1" dirty="0"/>
          </a:p>
          <a:p>
            <a:pPr lvl="1"/>
            <a:r>
              <a:rPr lang="sv-SE" sz="1200" b="1" dirty="0" err="1"/>
              <a:t>Update</a:t>
            </a:r>
            <a:r>
              <a:rPr lang="sv-SE" sz="1200" b="1" dirty="0"/>
              <a:t> </a:t>
            </a:r>
            <a:r>
              <a:rPr lang="sv-SE" sz="1200" dirty="0" err="1"/>
              <a:t>Lagrangian</a:t>
            </a:r>
            <a:r>
              <a:rPr lang="sv-SE" sz="1200" dirty="0"/>
              <a:t> </a:t>
            </a:r>
            <a:r>
              <a:rPr lang="sv-SE" sz="1200" dirty="0" err="1"/>
              <a:t>multipliers</a:t>
            </a:r>
            <a:r>
              <a:rPr lang="sv-SE" sz="1200" dirty="0"/>
              <a:t>:</a:t>
            </a:r>
            <a:r>
              <a:rPr lang="sv-SE" sz="1200" b="1" dirty="0"/>
              <a:t> </a:t>
            </a:r>
          </a:p>
          <a:p>
            <a:pPr lvl="1"/>
            <a:endParaRPr lang="sv-SE" sz="1200" b="1" dirty="0"/>
          </a:p>
          <a:p>
            <a:pPr lvl="1"/>
            <a:endParaRPr lang="sv-SE" sz="1200" b="1" dirty="0"/>
          </a:p>
          <a:p>
            <a:pPr lvl="1"/>
            <a:endParaRPr lang="sv-SE" sz="1200" b="1" dirty="0"/>
          </a:p>
          <a:p>
            <a:pPr lvl="1"/>
            <a:r>
              <a:rPr lang="sv-SE" sz="1200" dirty="0"/>
              <a:t>(</a:t>
            </a:r>
            <a:r>
              <a:rPr lang="sv-SE" sz="1200" b="1" dirty="0" err="1"/>
              <a:t>Update</a:t>
            </a:r>
            <a:r>
              <a:rPr lang="sv-SE" sz="1200" dirty="0"/>
              <a:t> </a:t>
            </a:r>
            <a:r>
              <a:rPr lang="sv-SE" sz="1200" dirty="0" err="1"/>
              <a:t>penalty</a:t>
            </a:r>
            <a:r>
              <a:rPr lang="sv-SE" sz="1200" dirty="0"/>
              <a:t> parameter     ) </a:t>
            </a:r>
          </a:p>
          <a:p>
            <a:pPr lvl="1"/>
            <a:endParaRPr lang="sv-SE" sz="1200" dirty="0"/>
          </a:p>
          <a:p>
            <a:pPr lvl="1"/>
            <a:r>
              <a:rPr lang="sv-SE" sz="1200" b="1" dirty="0"/>
              <a:t>Check</a:t>
            </a:r>
            <a:r>
              <a:rPr lang="sv-SE" sz="1200" dirty="0"/>
              <a:t> </a:t>
            </a:r>
            <a:r>
              <a:rPr lang="sv-SE" sz="1200" dirty="0" err="1"/>
              <a:t>convergence</a:t>
            </a:r>
            <a:r>
              <a:rPr lang="sv-SE" sz="1200" dirty="0"/>
              <a:t> </a:t>
            </a:r>
            <a:r>
              <a:rPr lang="sv-SE" sz="1200" dirty="0" err="1"/>
              <a:t>criterion</a:t>
            </a:r>
            <a:endParaRPr lang="fr-FR" sz="1200" dirty="0"/>
          </a:p>
        </p:txBody>
      </p:sp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E49A4C54-7039-70E6-5BD9-BF99D7A2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17" y="1636412"/>
            <a:ext cx="288502" cy="222387"/>
          </a:xfrm>
          <a:prstGeom prst="rect">
            <a:avLst/>
          </a:prstGeom>
        </p:spPr>
      </p:pic>
      <p:pic>
        <p:nvPicPr>
          <p:cNvPr id="16" name="Picture 1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70805699-03FB-8B8A-B49A-1277D73DE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507" y="1619262"/>
            <a:ext cx="323056" cy="258445"/>
          </a:xfrm>
          <a:prstGeom prst="rect">
            <a:avLst/>
          </a:prstGeom>
        </p:spPr>
      </p:pic>
      <p:pic>
        <p:nvPicPr>
          <p:cNvPr id="21" name="Picture 20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45910C04-4242-F572-E13E-712240940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954" y="1626923"/>
            <a:ext cx="304800" cy="20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FBD4CD-5647-00A2-F068-2A90218B779E}"/>
              </a:ext>
            </a:extLst>
          </p:cNvPr>
          <p:cNvSpPr txBox="1"/>
          <p:nvPr/>
        </p:nvSpPr>
        <p:spPr>
          <a:xfrm>
            <a:off x="2482559" y="1636412"/>
            <a:ext cx="22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200" dirty="0"/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D81AD-6B18-570A-462E-24F01ACBCFBC}"/>
              </a:ext>
            </a:extLst>
          </p:cNvPr>
          <p:cNvSpPr txBox="1"/>
          <p:nvPr/>
        </p:nvSpPr>
        <p:spPr>
          <a:xfrm>
            <a:off x="2962782" y="1636412"/>
            <a:ext cx="47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200" dirty="0"/>
              <a:t>and</a:t>
            </a:r>
            <a:endParaRPr lang="en-SE" dirty="0"/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FEC11526-2D78-E761-C799-ED595FAAC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324" y="2376143"/>
            <a:ext cx="2984894" cy="4242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35BF96-84F6-933F-9C45-8501F1037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355" y="3286988"/>
            <a:ext cx="2755600" cy="3399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BA9279-D8DA-1C26-7557-D96800F43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988" y="3801709"/>
            <a:ext cx="164234" cy="200731"/>
          </a:xfrm>
          <a:prstGeom prst="rect">
            <a:avLst/>
          </a:prstGeom>
        </p:spPr>
      </p:pic>
      <p:sp>
        <p:nvSpPr>
          <p:cNvPr id="29" name="Right Bracket 28">
            <a:extLst>
              <a:ext uri="{FF2B5EF4-FFF2-40B4-BE49-F238E27FC236}">
                <a16:creationId xmlns:a16="http://schemas.microsoft.com/office/drawing/2014/main" id="{57093BF2-8333-DD17-F7DA-4BEE2E0C6A0E}"/>
              </a:ext>
            </a:extLst>
          </p:cNvPr>
          <p:cNvSpPr/>
          <p:nvPr/>
        </p:nvSpPr>
        <p:spPr>
          <a:xfrm>
            <a:off x="4987973" y="2135483"/>
            <a:ext cx="45719" cy="230301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35C6E-9E6F-94B5-71C8-62BC12875597}"/>
              </a:ext>
            </a:extLst>
          </p:cNvPr>
          <p:cNvSpPr txBox="1"/>
          <p:nvPr/>
        </p:nvSpPr>
        <p:spPr>
          <a:xfrm>
            <a:off x="5209567" y="3084173"/>
            <a:ext cx="3320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Repeat until convergence criterion is met</a:t>
            </a:r>
          </a:p>
        </p:txBody>
      </p:sp>
    </p:spTree>
    <p:extLst>
      <p:ext uri="{BB962C8B-B14F-4D97-AF65-F5344CB8AC3E}">
        <p14:creationId xmlns:p14="http://schemas.microsoft.com/office/powerpoint/2010/main" val="124917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allAtOnce"/>
      <p:bldP spid="22" grpId="0"/>
      <p:bldP spid="23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/>
              <a:t>Low Rank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/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/>
              <a:t>Low Rank methods</a:t>
            </a:r>
          </a:p>
          <a:p>
            <a:r>
              <a:rPr lang="en-SE" sz="1000" dirty="0">
                <a:solidFill>
                  <a:schemeClr val="bg2"/>
                </a:solidFill>
              </a:rPr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1034473"/>
                <a:ext cx="7726363" cy="4089255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dirty="0"/>
                  <a:t>SDP problems </a:t>
                </a:r>
                <a:r>
                  <a:rPr lang="sv-SE" dirty="0" err="1"/>
                  <a:t>often</a:t>
                </a:r>
                <a:r>
                  <a:rPr lang="sv-SE" dirty="0"/>
                  <a:t> </a:t>
                </a:r>
                <a:r>
                  <a:rPr lang="sv-SE" dirty="0" err="1"/>
                  <a:t>have</a:t>
                </a:r>
                <a:r>
                  <a:rPr lang="sv-SE" dirty="0"/>
                  <a:t> solutions </a:t>
                </a:r>
                <a:r>
                  <a:rPr lang="sv-SE" dirty="0" err="1"/>
                  <a:t>with</a:t>
                </a:r>
                <a:r>
                  <a:rPr lang="sv-SE" dirty="0"/>
                  <a:t> small ranks. </a:t>
                </a:r>
              </a:p>
              <a:p>
                <a:pPr lvl="1"/>
                <a:r>
                  <a:rPr lang="sv-SE" dirty="0" err="1"/>
                  <a:t>Specifically</a:t>
                </a:r>
                <a:r>
                  <a:rPr lang="sv-SE" dirty="0"/>
                  <a:t>, 	         ,	     </a:t>
                </a:r>
                <a:r>
                  <a:rPr lang="sv-SE" dirty="0" err="1"/>
                  <a:t>being</a:t>
                </a:r>
                <a:r>
                  <a:rPr lang="sv-SE" dirty="0"/>
                  <a:t> the </a:t>
                </a:r>
                <a:r>
                  <a:rPr lang="sv-SE" dirty="0" err="1"/>
                  <a:t>smallest</a:t>
                </a:r>
                <a:r>
                  <a:rPr lang="sv-SE" dirty="0"/>
                  <a:t> rank		            </a:t>
                </a:r>
                <a:r>
                  <a:rPr lang="sv-SE" dirty="0" err="1"/>
                  <a:t>among</a:t>
                </a:r>
                <a:r>
                  <a:rPr lang="sv-SE" dirty="0"/>
                  <a:t> optimal solutions. [2, 3]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SE" dirty="0"/>
                  <a:t> </a:t>
                </a:r>
                <a:r>
                  <a:rPr lang="sv-SE" dirty="0" err="1"/>
                  <a:t>We</a:t>
                </a:r>
                <a:r>
                  <a:rPr lang="sv-SE" dirty="0"/>
                  <a:t> </a:t>
                </a:r>
                <a:r>
                  <a:rPr lang="sv-SE" dirty="0" err="1"/>
                  <a:t>can</a:t>
                </a:r>
                <a:r>
                  <a:rPr lang="sv-SE" dirty="0"/>
                  <a:t> </a:t>
                </a:r>
                <a:r>
                  <a:rPr lang="sv-SE" dirty="0" err="1"/>
                  <a:t>restrict</a:t>
                </a:r>
                <a:r>
                  <a:rPr lang="sv-SE" dirty="0"/>
                  <a:t> the rank </a:t>
                </a:r>
                <a:r>
                  <a:rPr lang="sv-SE" dirty="0" err="1"/>
                  <a:t>of</a:t>
                </a:r>
                <a:r>
                  <a:rPr lang="sv-SE" dirty="0"/>
                  <a:t> the solution to </a:t>
                </a:r>
                <a:r>
                  <a:rPr lang="sv-SE" dirty="0" err="1"/>
                  <a:t>increase</a:t>
                </a:r>
                <a:r>
                  <a:rPr lang="sv-SE" dirty="0"/>
                  <a:t> 				   </a:t>
                </a:r>
                <a:r>
                  <a:rPr lang="sv-SE" dirty="0" err="1"/>
                  <a:t>computational</a:t>
                </a:r>
                <a:r>
                  <a:rPr lang="sv-SE" dirty="0"/>
                  <a:t> </a:t>
                </a:r>
                <a:r>
                  <a:rPr lang="sv-SE" dirty="0" err="1"/>
                  <a:t>efficiency</a:t>
                </a:r>
                <a:r>
                  <a:rPr lang="sv-SE" dirty="0"/>
                  <a:t> </a:t>
                </a:r>
                <a:r>
                  <a:rPr lang="sv-SE" dirty="0" err="1"/>
                  <a:t>of</a:t>
                </a:r>
                <a:r>
                  <a:rPr lang="sv-SE" dirty="0"/>
                  <a:t> </a:t>
                </a:r>
                <a:r>
                  <a:rPr lang="sv-SE" dirty="0" err="1"/>
                  <a:t>algorithm</a:t>
                </a:r>
                <a:r>
                  <a:rPr lang="sv-SE" dirty="0"/>
                  <a:t> (</a:t>
                </a:r>
                <a:r>
                  <a:rPr lang="sv-SE" i="1" dirty="0" err="1"/>
                  <a:t>Burer-Monteiro</a:t>
                </a:r>
                <a:r>
                  <a:rPr lang="sv-SE" dirty="0"/>
                  <a:t> </a:t>
                </a:r>
                <a:r>
                  <a:rPr lang="sv-SE" dirty="0" err="1"/>
                  <a:t>method</a:t>
                </a:r>
                <a:r>
                  <a:rPr lang="sv-SE" dirty="0"/>
                  <a:t>).</a:t>
                </a:r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lvl="1"/>
                <a:endParaRPr lang="sv-SE" dirty="0"/>
              </a:p>
              <a:p>
                <a:pPr marL="342900" lvl="1" indent="0">
                  <a:buNone/>
                </a:pPr>
                <a:r>
                  <a:rPr lang="sv-SE" sz="1350" dirty="0" err="1"/>
                  <a:t>Here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we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gain</a:t>
                </a:r>
                <a:r>
                  <a:rPr lang="sv-SE" sz="1350" dirty="0"/>
                  <a:t> a </a:t>
                </a:r>
                <a:r>
                  <a:rPr lang="sv-SE" sz="1350" dirty="0" err="1"/>
                  <a:t>lot</a:t>
                </a:r>
                <a:r>
                  <a:rPr lang="sv-SE" sz="1350" dirty="0"/>
                  <a:t> </a:t>
                </a:r>
                <a:r>
                  <a:rPr lang="sv-SE" sz="1350" dirty="0" err="1"/>
                  <a:t>computationally</a:t>
                </a:r>
                <a:r>
                  <a:rPr lang="sv-SE" sz="1350" dirty="0"/>
                  <a:t> not </a:t>
                </a:r>
                <a:r>
                  <a:rPr lang="sv-SE" sz="1350" dirty="0" err="1"/>
                  <a:t>having</a:t>
                </a:r>
                <a:r>
                  <a:rPr lang="sv-SE" sz="1350" dirty="0"/>
                  <a:t> to </a:t>
                </a:r>
                <a:r>
                  <a:rPr lang="sv-SE" sz="1350" dirty="0" err="1"/>
                  <a:t>compute</a:t>
                </a:r>
                <a:r>
                  <a:rPr lang="sv-SE" sz="1350" dirty="0"/>
                  <a:t> the </a:t>
                </a:r>
                <a:r>
                  <a:rPr lang="sv-SE" sz="1350" dirty="0" err="1"/>
                  <a:t>Frobenius</a:t>
                </a:r>
                <a:r>
                  <a:rPr lang="sv-SE" sz="1350" dirty="0"/>
                  <a:t> inner </a:t>
                </a:r>
                <a:r>
                  <a:rPr lang="sv-SE" sz="1350" dirty="0" err="1"/>
                  <a:t>product</a:t>
                </a:r>
                <a:r>
                  <a:rPr lang="sv-SE" sz="1350" dirty="0"/>
                  <a:t> for the </a:t>
                </a:r>
                <a:r>
                  <a:rPr lang="sv-SE" sz="1350" dirty="0" err="1"/>
                  <a:t>objective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function</a:t>
                </a:r>
                <a:r>
                  <a:rPr lang="sv-SE" sz="1350" dirty="0"/>
                  <a:t>. </a:t>
                </a:r>
              </a:p>
              <a:p>
                <a:pPr marL="342900" lvl="1" indent="0">
                  <a:buNone/>
                </a:pPr>
                <a:r>
                  <a:rPr lang="sv-SE" sz="1350" dirty="0"/>
                  <a:t>The </a:t>
                </a:r>
                <a:r>
                  <a:rPr lang="sv-SE" sz="1350" dirty="0" err="1"/>
                  <a:t>constraint</a:t>
                </a:r>
                <a:r>
                  <a:rPr lang="sv-SE" sz="1350" dirty="0"/>
                  <a:t> </a:t>
                </a:r>
                <a:r>
                  <a:rPr lang="sv-SE" sz="1350" dirty="0" err="1"/>
                  <a:t>of</a:t>
                </a:r>
                <a:r>
                  <a:rPr lang="sv-SE" sz="1350" dirty="0"/>
                  <a:t> the norm </a:t>
                </a:r>
                <a:r>
                  <a:rPr lang="sv-SE" sz="1350" dirty="0" err="1"/>
                  <a:t>of</a:t>
                </a:r>
                <a:r>
                  <a:rPr lang="sv-SE" sz="1350" dirty="0"/>
                  <a:t> </a:t>
                </a:r>
                <a:r>
                  <a:rPr lang="sv-SE" sz="1350" i="1" dirty="0"/>
                  <a:t>U</a:t>
                </a:r>
                <a:r>
                  <a:rPr lang="sv-SE" sz="1350" dirty="0"/>
                  <a:t> </a:t>
                </a:r>
                <a:r>
                  <a:rPr lang="sv-SE" sz="1350" dirty="0" err="1"/>
                  <a:t>ensures</a:t>
                </a:r>
                <a:r>
                  <a:rPr lang="sv-SE" sz="1350" dirty="0"/>
                  <a:t> </a:t>
                </a:r>
                <a:r>
                  <a:rPr lang="sv-SE" sz="1350" dirty="0" err="1"/>
                  <a:t>stability</a:t>
                </a:r>
                <a:r>
                  <a:rPr lang="sv-SE" sz="1350" dirty="0"/>
                  <a:t> </a:t>
                </a:r>
                <a:r>
                  <a:rPr lang="sv-SE" sz="1350" dirty="0" err="1"/>
                  <a:t>of</a:t>
                </a:r>
                <a:r>
                  <a:rPr lang="sv-SE" sz="1350" dirty="0"/>
                  <a:t> the solution and is </a:t>
                </a:r>
                <a:r>
                  <a:rPr lang="sv-SE" sz="1350" dirty="0" err="1"/>
                  <a:t>equivalent</a:t>
                </a:r>
                <a:r>
                  <a:rPr lang="sv-SE" sz="1350" dirty="0"/>
                  <a:t> to a </a:t>
                </a:r>
                <a:r>
                  <a:rPr lang="sv-SE" sz="1350" dirty="0" err="1"/>
                  <a:t>trace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constraint</a:t>
                </a:r>
                <a:r>
                  <a:rPr lang="sv-SE" sz="1350" dirty="0"/>
                  <a:t> on </a:t>
                </a:r>
                <a:r>
                  <a:rPr lang="sv-SE" sz="1350" i="1" dirty="0"/>
                  <a:t>X</a:t>
                </a:r>
                <a:r>
                  <a:rPr lang="sv-SE" sz="1350" dirty="0"/>
                  <a:t>. </a:t>
                </a:r>
              </a:p>
              <a:p>
                <a:pPr marL="342900" lvl="1" indent="0">
                  <a:buNone/>
                </a:pPr>
                <a:r>
                  <a:rPr lang="sv-SE" sz="1350" dirty="0"/>
                  <a:t>For 		</a:t>
                </a:r>
                <a:r>
                  <a:rPr lang="sv-SE" sz="1350" dirty="0" err="1"/>
                  <a:t>this</a:t>
                </a:r>
                <a:r>
                  <a:rPr lang="sv-SE" sz="1350" dirty="0"/>
                  <a:t> is </a:t>
                </a:r>
                <a:r>
                  <a:rPr lang="sv-SE" sz="1350" dirty="0" err="1"/>
                  <a:t>equivalent</a:t>
                </a:r>
                <a:r>
                  <a:rPr lang="sv-SE" sz="1350" dirty="0"/>
                  <a:t> to the full rank </a:t>
                </a:r>
                <a:r>
                  <a:rPr lang="sv-SE" sz="1350" dirty="0" err="1"/>
                  <a:t>formulation</a:t>
                </a:r>
                <a:r>
                  <a:rPr lang="sv-SE" sz="1350" dirty="0"/>
                  <a:t>.</a:t>
                </a:r>
              </a:p>
              <a:p>
                <a:pPr marL="342900" lvl="1" indent="0">
                  <a:buNone/>
                </a:pPr>
                <a:r>
                  <a:rPr lang="sv-SE" sz="1350" dirty="0"/>
                  <a:t>Note: non-</a:t>
                </a:r>
                <a:r>
                  <a:rPr lang="sv-SE" sz="1350" dirty="0" err="1"/>
                  <a:t>convex</a:t>
                </a:r>
                <a:r>
                  <a:rPr lang="sv-SE" sz="1350" dirty="0"/>
                  <a:t> </a:t>
                </a:r>
                <a:r>
                  <a:rPr lang="sv-SE" sz="1350" dirty="0">
                    <a:sym typeface="Wingdings" pitchFamily="2" charset="2"/>
                  </a:rPr>
                  <a:t> </a:t>
                </a:r>
                <a:r>
                  <a:rPr lang="sv-SE" sz="1350" dirty="0" err="1">
                    <a:sym typeface="Wingdings" pitchFamily="2" charset="2"/>
                  </a:rPr>
                  <a:t>may</a:t>
                </a:r>
                <a:r>
                  <a:rPr lang="sv-SE" sz="1350" dirty="0">
                    <a:sym typeface="Wingdings" pitchFamily="2" charset="2"/>
                  </a:rPr>
                  <a:t> </a:t>
                </a:r>
                <a:r>
                  <a:rPr lang="sv-SE" sz="1350" dirty="0" err="1">
                    <a:sym typeface="Wingdings" pitchFamily="2" charset="2"/>
                  </a:rPr>
                  <a:t>have</a:t>
                </a:r>
                <a:r>
                  <a:rPr lang="sv-SE" sz="1350" dirty="0">
                    <a:sym typeface="Wingdings" pitchFamily="2" charset="2"/>
                  </a:rPr>
                  <a:t> </a:t>
                </a:r>
                <a:r>
                  <a:rPr lang="sv-SE" sz="1350" dirty="0" err="1">
                    <a:sym typeface="Wingdings" pitchFamily="2" charset="2"/>
                  </a:rPr>
                  <a:t>local</a:t>
                </a:r>
                <a:r>
                  <a:rPr lang="sv-SE" sz="1350" dirty="0">
                    <a:sym typeface="Wingdings" pitchFamily="2" charset="2"/>
                  </a:rPr>
                  <a:t> optima. </a:t>
                </a:r>
                <a:endParaRPr lang="sv-SE" sz="1350" dirty="0"/>
              </a:p>
            </p:txBody>
          </p:sp>
        </mc:Choice>
        <mc:Fallback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034473"/>
                <a:ext cx="7726363" cy="4089255"/>
              </a:xfrm>
              <a:prstGeom prst="rect">
                <a:avLst/>
              </a:prstGeom>
              <a:blipFill>
                <a:blip r:embed="rId3"/>
                <a:stretch>
                  <a:fillRect t="-154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close-up of symbols&#10;&#10;Description automatically generated">
            <a:extLst>
              <a:ext uri="{FF2B5EF4-FFF2-40B4-BE49-F238E27FC236}">
                <a16:creationId xmlns:a16="http://schemas.microsoft.com/office/drawing/2014/main" id="{31881CDB-B2A5-1695-47D8-2B64E393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925" y="1328038"/>
            <a:ext cx="933676" cy="266764"/>
          </a:xfrm>
          <a:prstGeom prst="rect">
            <a:avLst/>
          </a:prstGeom>
        </p:spPr>
      </p:pic>
      <p:pic>
        <p:nvPicPr>
          <p:cNvPr id="23" name="Picture 22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B3D26B0E-02C1-7D90-29A4-6BF84AF34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664" y="1394373"/>
            <a:ext cx="200429" cy="200429"/>
          </a:xfrm>
          <a:prstGeom prst="rect">
            <a:avLst/>
          </a:prstGeom>
        </p:spPr>
      </p:pic>
      <p:pic>
        <p:nvPicPr>
          <p:cNvPr id="25" name="Picture 2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746900B-642C-A223-1B6D-7259AA5F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718" y="2462271"/>
            <a:ext cx="2373902" cy="998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Picture 26" descr="A black symbol on a white background&#10;&#10;Description automatically generated">
            <a:extLst>
              <a:ext uri="{FF2B5EF4-FFF2-40B4-BE49-F238E27FC236}">
                <a16:creationId xmlns:a16="http://schemas.microsoft.com/office/drawing/2014/main" id="{9BC91574-1150-E1F5-29DD-2B45CC366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400" y="4564594"/>
            <a:ext cx="483455" cy="1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9D79479-DA24-3143-3A1C-F54A22B1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6" y="3172162"/>
            <a:ext cx="5622636" cy="50996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3040"/>
            <a:ext cx="5320434" cy="1072753"/>
          </a:xfrm>
        </p:spPr>
        <p:txBody>
          <a:bodyPr/>
          <a:lstStyle/>
          <a:p>
            <a:r>
              <a:rPr lang="fr-FR" dirty="0" err="1"/>
              <a:t>Algorithm</a:t>
            </a:r>
            <a:r>
              <a:rPr lang="fr-FR" dirty="0"/>
              <a:t> Design (</a:t>
            </a:r>
            <a:r>
              <a:rPr lang="fr-FR" dirty="0" err="1"/>
              <a:t>HALLaR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OPTIM </a:t>
            </a:r>
            <a:r>
              <a:rPr lang="fr-CH" dirty="0" err="1"/>
              <a:t>semester</a:t>
            </a:r>
            <a:r>
              <a:rPr lang="fr-CH" dirty="0"/>
              <a:t> </a:t>
            </a:r>
            <a:r>
              <a:rPr lang="fr-CH" dirty="0" err="1"/>
              <a:t>project</a:t>
            </a:r>
            <a:r>
              <a:rPr lang="fr-CH" dirty="0"/>
              <a:t> 2024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Edvin Dannäs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C01398-F087-3FEB-3594-32EC7C47245C}"/>
              </a:ext>
            </a:extLst>
          </p:cNvPr>
          <p:cNvSpPr txBox="1">
            <a:spLocks/>
          </p:cNvSpPr>
          <p:nvPr/>
        </p:nvSpPr>
        <p:spPr>
          <a:xfrm>
            <a:off x="6499587" y="193040"/>
            <a:ext cx="3334616" cy="40892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000" dirty="0">
                <a:solidFill>
                  <a:schemeClr val="bg2"/>
                </a:solidFill>
              </a:rPr>
              <a:t>Introduction to concepts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Semidefinite Programming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Augmented Lagrangian methods</a:t>
            </a:r>
          </a:p>
          <a:p>
            <a:pPr lvl="1"/>
            <a:r>
              <a:rPr lang="en-SE" sz="800" dirty="0">
                <a:solidFill>
                  <a:schemeClr val="bg2"/>
                </a:solidFill>
              </a:rPr>
              <a:t>Low Rank methods</a:t>
            </a:r>
          </a:p>
          <a:p>
            <a:r>
              <a:rPr lang="en-SE" sz="1000" dirty="0"/>
              <a:t>Algorithm Design (HALLaR)</a:t>
            </a:r>
          </a:p>
          <a:p>
            <a:r>
              <a:rPr lang="en-SE" sz="1000" dirty="0">
                <a:solidFill>
                  <a:schemeClr val="bg2"/>
                </a:solidFill>
              </a:rPr>
              <a:t>Implementation (Python)</a:t>
            </a:r>
          </a:p>
          <a:p>
            <a:r>
              <a:rPr lang="en-SE" sz="1000" dirty="0">
                <a:solidFill>
                  <a:schemeClr val="bg2"/>
                </a:solidFill>
              </a:rPr>
              <a:t>Performance Evaluation</a:t>
            </a:r>
          </a:p>
          <a:p>
            <a:r>
              <a:rPr lang="en-SE" sz="1000" dirty="0">
                <a:solidFill>
                  <a:schemeClr val="bg2"/>
                </a:solidFill>
              </a:rPr>
              <a:t>Conclusion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SzPct val="90000"/>
                  <a:buFont typeface="Wingdings" pitchFamily="2" charset="2"/>
                  <a:buChar char="§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v-SE" sz="1350" b="1" dirty="0"/>
                  <a:t>H</a:t>
                </a:r>
                <a:r>
                  <a:rPr lang="sv-SE" sz="1350" dirty="0"/>
                  <a:t>ybrid </a:t>
                </a:r>
                <a:r>
                  <a:rPr lang="sv-SE" sz="1350" b="1" dirty="0" err="1"/>
                  <a:t>A</a:t>
                </a:r>
                <a:r>
                  <a:rPr lang="sv-SE" sz="1350" dirty="0" err="1"/>
                  <a:t>ugmented</a:t>
                </a:r>
                <a:r>
                  <a:rPr lang="sv-SE" sz="1350" dirty="0"/>
                  <a:t> </a:t>
                </a:r>
                <a:r>
                  <a:rPr lang="sv-SE" sz="1350" b="1" dirty="0" err="1"/>
                  <a:t>L</a:t>
                </a:r>
                <a:r>
                  <a:rPr lang="sv-SE" sz="1350" dirty="0" err="1"/>
                  <a:t>agrangian</a:t>
                </a:r>
                <a:r>
                  <a:rPr lang="sv-SE" sz="1350" dirty="0"/>
                  <a:t> </a:t>
                </a:r>
                <a:r>
                  <a:rPr lang="sv-SE" sz="1350" b="1" dirty="0" err="1"/>
                  <a:t>L</a:t>
                </a:r>
                <a:r>
                  <a:rPr lang="sv-SE" sz="1350" dirty="0" err="1"/>
                  <a:t>ow</a:t>
                </a:r>
                <a:r>
                  <a:rPr lang="sv-SE" sz="1350" dirty="0"/>
                  <a:t> (a?) </a:t>
                </a:r>
                <a:r>
                  <a:rPr lang="sv-SE" sz="1350" b="1" dirty="0"/>
                  <a:t>R</a:t>
                </a:r>
                <a:r>
                  <a:rPr lang="sv-SE" sz="1350" dirty="0"/>
                  <a:t>ank </a:t>
                </a:r>
                <a:r>
                  <a:rPr lang="sv-SE" sz="1350" dirty="0" err="1"/>
                  <a:t>method</a:t>
                </a:r>
                <a:r>
                  <a:rPr lang="sv-SE" sz="1350" dirty="0"/>
                  <a:t> </a:t>
                </a:r>
                <a:r>
                  <a:rPr lang="sv-SE" sz="1350" dirty="0" err="1"/>
                  <a:t>introduced</a:t>
                </a:r>
                <a:r>
                  <a:rPr lang="sv-SE" sz="1350" dirty="0"/>
                  <a:t> by </a:t>
                </a:r>
                <a:r>
                  <a:rPr lang="sv-SE" sz="1350" dirty="0" err="1"/>
                  <a:t>Monteiro</a:t>
                </a:r>
                <a:r>
                  <a:rPr lang="sv-SE" sz="1350" dirty="0"/>
                  <a:t> et al. (2024) [4] </a:t>
                </a:r>
                <a:r>
                  <a:rPr lang="sv-SE" sz="1350" dirty="0" err="1"/>
                  <a:t>that</a:t>
                </a:r>
                <a:r>
                  <a:rPr lang="sv-SE" sz="1350" dirty="0"/>
                  <a:t> </a:t>
                </a:r>
                <a:r>
                  <a:rPr lang="sv-SE" sz="1350" dirty="0" err="1"/>
                  <a:t>generates</a:t>
                </a:r>
                <a:r>
                  <a:rPr lang="sv-SE" sz="1350" dirty="0"/>
                  <a:t> </a:t>
                </a:r>
                <a:r>
                  <a:rPr lang="sv-SE" sz="1350" dirty="0" err="1"/>
                  <a:t>sequences</a:t>
                </a:r>
                <a:r>
                  <a:rPr lang="sv-SE" sz="1350" dirty="0"/>
                  <a:t>        and     </a:t>
                </a:r>
                <a:r>
                  <a:rPr lang="sv-SE" sz="1350" dirty="0" err="1"/>
                  <a:t>according</a:t>
                </a:r>
                <a:r>
                  <a:rPr lang="sv-SE" sz="1350" dirty="0"/>
                  <a:t> to the </a:t>
                </a:r>
                <a:r>
                  <a:rPr lang="sv-SE" sz="1350" dirty="0" err="1"/>
                  <a:t>following</a:t>
                </a:r>
                <a:r>
                  <a:rPr lang="sv-SE" sz="1350" dirty="0"/>
                  <a:t>:</a:t>
                </a:r>
              </a:p>
              <a:p>
                <a:endParaRPr lang="sv-SE" sz="1350" dirty="0"/>
              </a:p>
              <a:p>
                <a:endParaRPr lang="sv-SE" sz="1350" dirty="0"/>
              </a:p>
              <a:p>
                <a:endParaRPr lang="sv-SE" sz="1350" dirty="0"/>
              </a:p>
              <a:p>
                <a:endParaRPr lang="sv-SE" sz="1350" dirty="0"/>
              </a:p>
              <a:p>
                <a:endParaRPr lang="sv-SE" sz="1350" dirty="0"/>
              </a:p>
              <a:p>
                <a:endParaRPr lang="sv-SE" sz="1350" dirty="0"/>
              </a:p>
              <a:p>
                <a:pPr marL="0" indent="0">
                  <a:buNone/>
                </a:pPr>
                <a:endParaRPr lang="sv-SE" sz="1350" dirty="0"/>
              </a:p>
              <a:p>
                <a:r>
                  <a:rPr lang="sv-SE" sz="1350" dirty="0" err="1"/>
                  <a:t>Only</a:t>
                </a:r>
                <a:r>
                  <a:rPr lang="sv-SE" sz="1350" dirty="0"/>
                  <a:t> stores </a:t>
                </a:r>
                <a:r>
                  <a:rPr lang="sv-SE" sz="1350" dirty="0" err="1"/>
                  <a:t>current</a:t>
                </a:r>
                <a:r>
                  <a:rPr lang="sv-SE" sz="1350" dirty="0"/>
                  <a:t> </a:t>
                </a:r>
                <a:r>
                  <a:rPr lang="sv-SE" sz="1350" dirty="0" err="1"/>
                  <a:t>iterate</a:t>
                </a:r>
                <a:r>
                  <a:rPr lang="sv-SE" sz="1350" dirty="0"/>
                  <a:t> </a:t>
                </a:r>
                <a:r>
                  <a:rPr lang="sv-SE" sz="1350" i="1" dirty="0"/>
                  <a:t>U</a:t>
                </a:r>
                <a:r>
                  <a:rPr lang="sv-SE" sz="1350" dirty="0"/>
                  <a:t> and never the (implicit) </a:t>
                </a:r>
                <a:r>
                  <a:rPr lang="sv-SE" sz="1350" dirty="0" err="1"/>
                  <a:t>iterate</a:t>
                </a:r>
                <a:r>
                  <a:rPr lang="sv-SE" sz="1350" dirty="0"/>
                  <a:t> </a:t>
                </a:r>
                <a14:m>
                  <m:oMath xmlns:m="http://schemas.openxmlformats.org/officeDocument/2006/math">
                    <m:r>
                      <a:rPr lang="sv-SE" sz="135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sv-S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135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sv-SE" sz="135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sv-SE" sz="1350" dirty="0"/>
                  <a:t> (in X-space). </a:t>
                </a:r>
              </a:p>
              <a:p>
                <a:r>
                  <a:rPr lang="sv-SE" sz="1350" dirty="0"/>
                  <a:t>Under </a:t>
                </a:r>
                <a:r>
                  <a:rPr lang="sv-SE" sz="1350" dirty="0" err="1"/>
                  <a:t>some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assumptions</a:t>
                </a:r>
                <a:r>
                  <a:rPr lang="sv-SE" sz="1350" dirty="0"/>
                  <a:t>, it is </a:t>
                </a:r>
                <a:r>
                  <a:rPr lang="sv-SE" sz="1350" dirty="0" err="1"/>
                  <a:t>shown</a:t>
                </a:r>
                <a:r>
                  <a:rPr lang="sv-SE" sz="1350" dirty="0"/>
                  <a:t> </a:t>
                </a:r>
                <a:r>
                  <a:rPr lang="sv-SE" sz="1350" dirty="0" err="1"/>
                  <a:t>that</a:t>
                </a:r>
                <a:r>
                  <a:rPr lang="sv-SE" sz="1350" dirty="0"/>
                  <a:t> </a:t>
                </a:r>
                <a:r>
                  <a:rPr lang="sv-SE" sz="1350" dirty="0" err="1"/>
                  <a:t>HALLaR</a:t>
                </a:r>
                <a:r>
                  <a:rPr lang="sv-SE" sz="1350" dirty="0"/>
                  <a:t> </a:t>
                </a:r>
                <a:r>
                  <a:rPr lang="sv-SE" sz="1350" dirty="0" err="1"/>
                  <a:t>obtains</a:t>
                </a:r>
                <a:r>
                  <a:rPr lang="sv-SE" sz="1350" dirty="0"/>
                  <a:t> an </a:t>
                </a:r>
                <a:r>
                  <a:rPr lang="sv-SE" sz="1350" dirty="0" err="1"/>
                  <a:t>approximate</a:t>
                </a:r>
                <a:r>
                  <a:rPr lang="sv-SE" sz="1350" dirty="0"/>
                  <a:t> solution </a:t>
                </a:r>
                <a:r>
                  <a:rPr lang="sv-SE" sz="1350" dirty="0" err="1"/>
                  <a:t>with</a:t>
                </a:r>
                <a:r>
                  <a:rPr lang="sv-SE" sz="1350" dirty="0"/>
                  <a:t> </a:t>
                </a:r>
                <a:r>
                  <a:rPr lang="sv-SE" sz="1350" dirty="0" err="1"/>
                  <a:t>provable</a:t>
                </a:r>
                <a:r>
                  <a:rPr lang="sv-SE" sz="1350" dirty="0"/>
                  <a:t> </a:t>
                </a:r>
                <a:r>
                  <a:rPr lang="sv-SE" sz="1350" dirty="0" err="1"/>
                  <a:t>computational</a:t>
                </a:r>
                <a:r>
                  <a:rPr lang="sv-SE" sz="1350" dirty="0"/>
                  <a:t> </a:t>
                </a:r>
                <a:r>
                  <a:rPr lang="sv-SE" sz="1350" dirty="0" err="1"/>
                  <a:t>complexity</a:t>
                </a:r>
                <a:r>
                  <a:rPr lang="sv-SE" sz="1350" dirty="0"/>
                  <a:t> </a:t>
                </a:r>
                <a:r>
                  <a:rPr lang="sv-SE" sz="1350" dirty="0" err="1"/>
                  <a:t>bounds</a:t>
                </a:r>
                <a:r>
                  <a:rPr lang="sv-SE" sz="1350" dirty="0"/>
                  <a:t> </a:t>
                </a:r>
                <a:r>
                  <a:rPr lang="sv-SE" sz="1350" dirty="0" err="1"/>
                  <a:t>expressed</a:t>
                </a:r>
                <a:r>
                  <a:rPr lang="sv-SE" sz="1350" dirty="0"/>
                  <a:t> in terms </a:t>
                </a:r>
                <a:r>
                  <a:rPr lang="sv-SE" sz="1350" dirty="0" err="1"/>
                  <a:t>of</a:t>
                </a:r>
                <a:r>
                  <a:rPr lang="sv-SE" sz="1350" dirty="0"/>
                  <a:t> input parameters. </a:t>
                </a:r>
              </a:p>
            </p:txBody>
          </p:sp>
        </mc:Choice>
        <mc:Fallback>
          <p:sp>
            <p:nvSpPr>
              <p:cNvPr id="19" name="Espace réservé du contenu 1">
                <a:extLst>
                  <a:ext uri="{FF2B5EF4-FFF2-40B4-BE49-F238E27FC236}">
                    <a16:creationId xmlns:a16="http://schemas.microsoft.com/office/drawing/2014/main" id="{8DC05746-9504-DEFC-CCA7-7F84DE2AA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1034473"/>
                <a:ext cx="5699125" cy="4089255"/>
              </a:xfrm>
              <a:prstGeom prst="rect">
                <a:avLst/>
              </a:prstGeom>
              <a:blipFill>
                <a:blip r:embed="rId4"/>
                <a:stretch>
                  <a:fillRect t="-619" r="-445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403C9F1D-CC93-0679-DFF9-F24C98D2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900" y="1243560"/>
            <a:ext cx="217477" cy="217477"/>
          </a:xfrm>
          <a:prstGeom prst="rect">
            <a:avLst/>
          </a:prstGeom>
        </p:spPr>
      </p:pic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CC53104-5D5B-A283-908C-319A15132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399" y="1290385"/>
            <a:ext cx="192975" cy="173012"/>
          </a:xfrm>
          <a:prstGeom prst="rect">
            <a:avLst/>
          </a:prstGeom>
        </p:spPr>
      </p:pic>
      <p:pic>
        <p:nvPicPr>
          <p:cNvPr id="12" name="Picture 11" descr="A close-up of a math problem&#10;&#10;Description automatically generated">
            <a:extLst>
              <a:ext uri="{FF2B5EF4-FFF2-40B4-BE49-F238E27FC236}">
                <a16:creationId xmlns:a16="http://schemas.microsoft.com/office/drawing/2014/main" id="{F653EBC1-AA15-DD9C-46D9-1148139FF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326" y="1846695"/>
            <a:ext cx="2229127" cy="870943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4C747A-1A8C-2E42-95ED-9D4D4C455162}"/>
              </a:ext>
            </a:extLst>
          </p:cNvPr>
          <p:cNvSpPr txBox="1"/>
          <p:nvPr/>
        </p:nvSpPr>
        <p:spPr>
          <a:xfrm>
            <a:off x="1172597" y="2894678"/>
            <a:ext cx="6782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SE" dirty="0"/>
              <a:t>here		    is the low rank formulation of the augmented Lagrangian function:</a:t>
            </a:r>
          </a:p>
        </p:txBody>
      </p:sp>
      <p:pic>
        <p:nvPicPr>
          <p:cNvPr id="15" name="Picture 1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A64E5B0-050D-513C-35F3-FA442879E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6924" y="2918752"/>
            <a:ext cx="831382" cy="251934"/>
          </a:xfrm>
          <a:prstGeom prst="rect">
            <a:avLst/>
          </a:prstGeom>
        </p:spPr>
      </p:pic>
      <p:pic>
        <p:nvPicPr>
          <p:cNvPr id="20" name="Picture 19" descr="A black and white symbol&#10;&#10;Description automatically generated with medium confidence">
            <a:extLst>
              <a:ext uri="{FF2B5EF4-FFF2-40B4-BE49-F238E27FC236}">
                <a16:creationId xmlns:a16="http://schemas.microsoft.com/office/drawing/2014/main" id="{18409460-8F8E-14AD-4190-BF92CDE40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4661" y="1853899"/>
            <a:ext cx="800100" cy="241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63248B-61F8-D699-0EEE-2205895F7CF9}"/>
              </a:ext>
            </a:extLst>
          </p:cNvPr>
          <p:cNvSpPr txBox="1"/>
          <p:nvPr/>
        </p:nvSpPr>
        <p:spPr>
          <a:xfrm>
            <a:off x="1580890" y="1777110"/>
            <a:ext cx="3300803" cy="974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2A9CD-D7BB-2DD7-942E-A44203BA18E6}"/>
              </a:ext>
            </a:extLst>
          </p:cNvPr>
          <p:cNvSpPr txBox="1"/>
          <p:nvPr/>
        </p:nvSpPr>
        <p:spPr>
          <a:xfrm>
            <a:off x="3787411" y="1847293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5730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1866</TotalTime>
  <Words>1363</Words>
  <Application>Microsoft Macintosh PowerPoint</Application>
  <PresentationFormat>On-screen Show (16:9)</PresentationFormat>
  <Paragraphs>302</Paragraphs>
  <Slides>20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Franklin Gothic Demi Cond</vt:lpstr>
      <vt:lpstr>Rod</vt:lpstr>
      <vt:lpstr>Wingdings</vt:lpstr>
      <vt:lpstr>Thème Office</vt:lpstr>
      <vt:lpstr>Low-Rank Augmented Lagrangian Methods for Large-Scale SDP</vt:lpstr>
      <vt:lpstr>Agenda</vt:lpstr>
      <vt:lpstr>Semidefinite programming (SDP)</vt:lpstr>
      <vt:lpstr>Semidefinite programming (SDP)</vt:lpstr>
      <vt:lpstr>Augmented Lagrangian methods</vt:lpstr>
      <vt:lpstr>Augmented Lagrangian methods</vt:lpstr>
      <vt:lpstr>Augmented Lagrangian methods</vt:lpstr>
      <vt:lpstr>Low Rank methods</vt:lpstr>
      <vt:lpstr>Algorithm Design (HALLaR)</vt:lpstr>
      <vt:lpstr>Implementation (Python)</vt:lpstr>
      <vt:lpstr>Performance Evaluation</vt:lpstr>
      <vt:lpstr>β-selection</vt:lpstr>
      <vt:lpstr>Rank selection</vt:lpstr>
      <vt:lpstr>Performance metrics</vt:lpstr>
      <vt:lpstr>Conclusion</vt:lpstr>
      <vt:lpstr>PowerPoint Presentation</vt:lpstr>
      <vt:lpstr>Thank you!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Edvin Dannäs</cp:lastModifiedBy>
  <cp:revision>63</cp:revision>
  <dcterms:created xsi:type="dcterms:W3CDTF">2019-04-02T06:24:35Z</dcterms:created>
  <dcterms:modified xsi:type="dcterms:W3CDTF">2024-06-20T13:03:20Z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